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60" r:id="rId2"/>
    <p:sldId id="278" r:id="rId3"/>
    <p:sldId id="264" r:id="rId4"/>
    <p:sldId id="316" r:id="rId5"/>
    <p:sldId id="317" r:id="rId6"/>
    <p:sldId id="318" r:id="rId7"/>
    <p:sldId id="319" r:id="rId8"/>
    <p:sldId id="320" r:id="rId9"/>
    <p:sldId id="321" r:id="rId10"/>
    <p:sldId id="322" r:id="rId11"/>
    <p:sldId id="329" r:id="rId12"/>
    <p:sldId id="276" r:id="rId13"/>
    <p:sldId id="277" r:id="rId14"/>
    <p:sldId id="265" r:id="rId15"/>
    <p:sldId id="273" r:id="rId16"/>
    <p:sldId id="330" r:id="rId17"/>
    <p:sldId id="275" r:id="rId18"/>
    <p:sldId id="307"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8A5"/>
    <a:srgbClr val="E2A4C9"/>
    <a:srgbClr val="F5E1ED"/>
    <a:srgbClr val="009C52"/>
    <a:srgbClr val="66C497"/>
    <a:srgbClr val="CCEBDC"/>
    <a:srgbClr val="00ADC0"/>
    <a:srgbClr val="66CED9"/>
    <a:srgbClr val="CCEFF2"/>
    <a:srgbClr val="085D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2843C-BE67-4DF3-A88D-DC07FAA51C6F}" type="datetimeFigureOut">
              <a:rPr lang="sv-SE" smtClean="0"/>
              <a:t>2025-01-22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AEE8B-6205-486E-95F0-B4B1E5D8DD2C}" type="slidenum">
              <a:rPr lang="sv-SE" smtClean="0"/>
              <a:t>‹#›</a:t>
            </a:fld>
            <a:endParaRPr lang="sv-SE"/>
          </a:p>
        </p:txBody>
      </p:sp>
    </p:spTree>
    <p:extLst>
      <p:ext uri="{BB962C8B-B14F-4D97-AF65-F5344CB8AC3E}">
        <p14:creationId xmlns:p14="http://schemas.microsoft.com/office/powerpoint/2010/main" val="209640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a:t>
            </a:r>
            <a:r>
              <a:rPr lang="sv-SE" baseline="0" dirty="0"/>
              <a:t> tas bort av er skolor som inte har förskoleklass. </a:t>
            </a:r>
            <a:endParaRPr lang="sv-SE" dirty="0"/>
          </a:p>
        </p:txBody>
      </p:sp>
      <p:sp>
        <p:nvSpPr>
          <p:cNvPr id="4" name="Platshållare för bildnummer 3"/>
          <p:cNvSpPr>
            <a:spLocks noGrp="1"/>
          </p:cNvSpPr>
          <p:nvPr>
            <p:ph type="sldNum" sz="quarter" idx="10"/>
          </p:nvPr>
        </p:nvSpPr>
        <p:spPr/>
        <p:txBody>
          <a:bodyPr/>
          <a:lstStyle/>
          <a:p>
            <a:fld id="{D00AEE8B-6205-486E-95F0-B4B1E5D8DD2C}" type="slidenum">
              <a:rPr lang="sv-SE" smtClean="0"/>
              <a:t>2</a:t>
            </a:fld>
            <a:endParaRPr lang="sv-SE"/>
          </a:p>
        </p:txBody>
      </p:sp>
    </p:spTree>
    <p:extLst>
      <p:ext uri="{BB962C8B-B14F-4D97-AF65-F5344CB8AC3E}">
        <p14:creationId xmlns:p14="http://schemas.microsoft.com/office/powerpoint/2010/main" val="34489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normAutofit/>
          </a:bodyPr>
          <a:lstStyle>
            <a:lvl1pPr algn="ctr">
              <a:defRPr sz="4000"/>
            </a:lvl1pPr>
          </a:lstStyle>
          <a:p>
            <a:r>
              <a:rPr lang="sv-SE"/>
              <a:t>Klicka här för att ändra format</a:t>
            </a:r>
            <a:endParaRPr lang="sv-SE" dirty="0"/>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72721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_2 spalter">
    <p:spTree>
      <p:nvGrpSpPr>
        <p:cNvPr id="1" name=""/>
        <p:cNvGrpSpPr/>
        <p:nvPr/>
      </p:nvGrpSpPr>
      <p:grpSpPr>
        <a:xfrm>
          <a:off x="0" y="0"/>
          <a:ext cx="0" cy="0"/>
          <a:chOff x="0" y="0"/>
          <a:chExt cx="0" cy="0"/>
        </a:xfrm>
      </p:grpSpPr>
      <p:sp>
        <p:nvSpPr>
          <p:cNvPr id="2" name="Rubrik 1"/>
          <p:cNvSpPr>
            <a:spLocks noGrp="1"/>
          </p:cNvSpPr>
          <p:nvPr>
            <p:ph type="title"/>
          </p:nvPr>
        </p:nvSpPr>
        <p:spPr>
          <a:xfrm>
            <a:off x="361554" y="360000"/>
            <a:ext cx="11318400" cy="727200"/>
          </a:xfrm>
        </p:spPr>
        <p:txBody>
          <a:bodyPr/>
          <a:lstStyle/>
          <a:p>
            <a:r>
              <a:rPr lang="sv-SE"/>
              <a:t>Klicka här för att ändra format</a:t>
            </a:r>
          </a:p>
        </p:txBody>
      </p:sp>
      <p:sp>
        <p:nvSpPr>
          <p:cNvPr id="3" name="Platshållare för innehåll 2"/>
          <p:cNvSpPr>
            <a:spLocks noGrp="1"/>
          </p:cNvSpPr>
          <p:nvPr>
            <p:ph idx="1"/>
          </p:nvPr>
        </p:nvSpPr>
        <p:spPr>
          <a:xfrm>
            <a:off x="360000" y="1308942"/>
            <a:ext cx="11318400" cy="4032000"/>
          </a:xfrm>
        </p:spPr>
        <p:txBody>
          <a:bodyPr numCol="2" spcCol="36000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246283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och innehåll_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a:xfrm>
            <a:off x="359999" y="1310400"/>
            <a:ext cx="5580000" cy="4032000"/>
          </a:xfrm>
        </p:spPr>
        <p:txBody>
          <a:bodyPr numCol="2" spcCol="36000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4"/>
          <p:cNvSpPr>
            <a:spLocks noGrp="1"/>
          </p:cNvSpPr>
          <p:nvPr>
            <p:ph type="pic" sz="quarter" idx="10"/>
          </p:nvPr>
        </p:nvSpPr>
        <p:spPr>
          <a:xfrm>
            <a:off x="6096000" y="1310400"/>
            <a:ext cx="5580000" cy="4032000"/>
          </a:xfrm>
        </p:spPr>
        <p:txBody>
          <a:bodyPr/>
          <a:lstStyle/>
          <a:p>
            <a:r>
              <a:rPr lang="sv-SE"/>
              <a:t>Klicka på ikonen för att lägga till en bild</a:t>
            </a:r>
          </a:p>
        </p:txBody>
      </p:sp>
      <p:sp>
        <p:nvSpPr>
          <p:cNvPr id="4" name="Platshållare för datum 3"/>
          <p:cNvSpPr>
            <a:spLocks noGrp="1"/>
          </p:cNvSpPr>
          <p:nvPr>
            <p:ph type="dt" sz="half" idx="11"/>
          </p:nvPr>
        </p:nvSpPr>
        <p:spPr/>
        <p:txBody>
          <a:bodyPr/>
          <a:lstStyle/>
          <a:p>
            <a:endParaRPr lang="sv-SE"/>
          </a:p>
        </p:txBody>
      </p:sp>
      <p:sp>
        <p:nvSpPr>
          <p:cNvPr id="6" name="Platshållare för sidfot 5"/>
          <p:cNvSpPr>
            <a:spLocks noGrp="1"/>
          </p:cNvSpPr>
          <p:nvPr>
            <p:ph type="ftr" sz="quarter" idx="12"/>
          </p:nvPr>
        </p:nvSpPr>
        <p:spPr/>
        <p:txBody>
          <a:bodyPr/>
          <a:lstStyle/>
          <a:p>
            <a:endParaRPr lang="sv-SE"/>
          </a:p>
        </p:txBody>
      </p:sp>
      <p:sp>
        <p:nvSpPr>
          <p:cNvPr id="7" name="Platshållare för bildnummer 6"/>
          <p:cNvSpPr>
            <a:spLocks noGrp="1"/>
          </p:cNvSpPr>
          <p:nvPr>
            <p:ph type="sldNum" sz="quarter" idx="13"/>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114888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nehåll_bild">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0" y="0"/>
            <a:ext cx="12192000" cy="6858000"/>
          </a:xfrm>
        </p:spPr>
        <p:txBody>
          <a:bodyPr/>
          <a:lstStyle/>
          <a:p>
            <a:r>
              <a:rPr lang="sv-SE"/>
              <a:t>Klicka på ikonen för att lägga till en bild</a:t>
            </a:r>
          </a:p>
        </p:txBody>
      </p:sp>
      <p:sp>
        <p:nvSpPr>
          <p:cNvPr id="6" name="Platshållare för text 3">
            <a:extLst>
              <a:ext uri="{FF2B5EF4-FFF2-40B4-BE49-F238E27FC236}">
                <a16:creationId xmlns:a16="http://schemas.microsoft.com/office/drawing/2014/main" id="{A48C80BF-C205-4EF8-BAF6-72BC10FB6323}"/>
              </a:ext>
            </a:extLst>
          </p:cNvPr>
          <p:cNvSpPr>
            <a:spLocks noGrp="1"/>
          </p:cNvSpPr>
          <p:nvPr>
            <p:ph type="body" sz="quarter" idx="14" hasCustomPrompt="1"/>
          </p:nvPr>
        </p:nvSpPr>
        <p:spPr>
          <a:xfrm>
            <a:off x="0" y="5871600"/>
            <a:ext cx="12192000" cy="684000"/>
          </a:xfrm>
          <a:blipFill>
            <a:blip r:embed="rId2"/>
            <a:stretch>
              <a:fillRect/>
            </a:stretch>
          </a:blipFill>
        </p:spPr>
        <p:txBody>
          <a:bodyPr/>
          <a:lstStyle>
            <a:lvl1pPr marL="0" indent="0">
              <a:buFontTx/>
              <a:buNone/>
              <a:defRPr/>
            </a:lvl1pPr>
          </a:lstStyle>
          <a:p>
            <a:pPr lvl="0"/>
            <a:r>
              <a:rPr lang="sv-SE" dirty="0"/>
              <a:t> </a:t>
            </a:r>
          </a:p>
        </p:txBody>
      </p:sp>
      <p:sp>
        <p:nvSpPr>
          <p:cNvPr id="7" name="Platshållare för datum 6">
            <a:extLst>
              <a:ext uri="{FF2B5EF4-FFF2-40B4-BE49-F238E27FC236}">
                <a16:creationId xmlns:a16="http://schemas.microsoft.com/office/drawing/2014/main" id="{7A80E47E-1089-48EB-8FFB-6000E060B8F6}"/>
              </a:ext>
            </a:extLst>
          </p:cNvPr>
          <p:cNvSpPr>
            <a:spLocks noGrp="1"/>
          </p:cNvSpPr>
          <p:nvPr>
            <p:ph type="dt" sz="half" idx="15"/>
          </p:nvPr>
        </p:nvSpPr>
        <p:spPr/>
        <p:txBody>
          <a:bodyPr/>
          <a:lstStyle/>
          <a:p>
            <a:endParaRPr lang="sv-SE"/>
          </a:p>
        </p:txBody>
      </p:sp>
      <p:sp>
        <p:nvSpPr>
          <p:cNvPr id="8" name="Platshållare för sidfot 7">
            <a:extLst>
              <a:ext uri="{FF2B5EF4-FFF2-40B4-BE49-F238E27FC236}">
                <a16:creationId xmlns:a16="http://schemas.microsoft.com/office/drawing/2014/main" id="{CCD2FAF2-96A1-4129-9743-FDC1DA4287E2}"/>
              </a:ext>
            </a:extLst>
          </p:cNvPr>
          <p:cNvSpPr>
            <a:spLocks noGrp="1"/>
          </p:cNvSpPr>
          <p:nvPr>
            <p:ph type="ftr" sz="quarter" idx="16"/>
          </p:nvPr>
        </p:nvSpPr>
        <p:spPr/>
        <p:txBody>
          <a:bodyPr/>
          <a:lstStyle/>
          <a:p>
            <a:endParaRPr lang="sv-SE"/>
          </a:p>
        </p:txBody>
      </p:sp>
      <p:sp>
        <p:nvSpPr>
          <p:cNvPr id="9" name="Platshållare för bildnummer 8">
            <a:extLst>
              <a:ext uri="{FF2B5EF4-FFF2-40B4-BE49-F238E27FC236}">
                <a16:creationId xmlns:a16="http://schemas.microsoft.com/office/drawing/2014/main" id="{3E41CF82-B45A-46D2-96E5-DAF1A9871EA1}"/>
              </a:ext>
            </a:extLst>
          </p:cNvPr>
          <p:cNvSpPr>
            <a:spLocks noGrp="1"/>
          </p:cNvSpPr>
          <p:nvPr>
            <p:ph type="sldNum" sz="quarter" idx="17"/>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4237043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vsnittdelare_rubrik_bild">
    <p:spTree>
      <p:nvGrpSpPr>
        <p:cNvPr id="1" name=""/>
        <p:cNvGrpSpPr/>
        <p:nvPr/>
      </p:nvGrpSpPr>
      <p:grpSpPr>
        <a:xfrm>
          <a:off x="0" y="0"/>
          <a:ext cx="0" cy="0"/>
          <a:chOff x="0" y="0"/>
          <a:chExt cx="0" cy="0"/>
        </a:xfrm>
      </p:grpSpPr>
      <p:sp>
        <p:nvSpPr>
          <p:cNvPr id="11" name="Platshållare för bild 15"/>
          <p:cNvSpPr>
            <a:spLocks noGrp="1"/>
          </p:cNvSpPr>
          <p:nvPr>
            <p:ph type="pic" sz="quarter" idx="15"/>
          </p:nvPr>
        </p:nvSpPr>
        <p:spPr>
          <a:xfrm>
            <a:off x="0" y="0"/>
            <a:ext cx="12192000" cy="6858000"/>
          </a:xfrm>
        </p:spPr>
        <p:txBody>
          <a:bodyPr/>
          <a:lstStyle/>
          <a:p>
            <a:r>
              <a:rPr lang="sv-SE"/>
              <a:t>Klicka på ikonen för att lägga till en bild</a:t>
            </a:r>
          </a:p>
        </p:txBody>
      </p:sp>
      <p:sp>
        <p:nvSpPr>
          <p:cNvPr id="2" name="Rubrik 1"/>
          <p:cNvSpPr>
            <a:spLocks noGrp="1"/>
          </p:cNvSpPr>
          <p:nvPr>
            <p:ph type="ctrTitle" hasCustomPrompt="1"/>
          </p:nvPr>
        </p:nvSpPr>
        <p:spPr>
          <a:xfrm>
            <a:off x="360000" y="360545"/>
            <a:ext cx="11318400" cy="727200"/>
          </a:xfrm>
        </p:spPr>
        <p:txBody>
          <a:bodyPr anchor="t" anchorCtr="0">
            <a:normAutofit/>
          </a:bodyPr>
          <a:lstStyle>
            <a:lvl1pPr algn="l">
              <a:defRPr sz="4000">
                <a:solidFill>
                  <a:schemeClr val="tx1"/>
                </a:solidFill>
              </a:defRPr>
            </a:lvl1pPr>
          </a:lstStyle>
          <a:p>
            <a:r>
              <a:rPr lang="sv-SE" dirty="0"/>
              <a:t>Stor rubrik</a:t>
            </a:r>
          </a:p>
        </p:txBody>
      </p:sp>
      <p:sp>
        <p:nvSpPr>
          <p:cNvPr id="4" name="Platshållare för text 3"/>
          <p:cNvSpPr>
            <a:spLocks noGrp="1"/>
          </p:cNvSpPr>
          <p:nvPr>
            <p:ph type="body" sz="quarter" idx="16" hasCustomPrompt="1"/>
          </p:nvPr>
        </p:nvSpPr>
        <p:spPr>
          <a:xfrm>
            <a:off x="532465" y="5851824"/>
            <a:ext cx="1238400" cy="34560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92018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lutbild">
    <p:spTree>
      <p:nvGrpSpPr>
        <p:cNvPr id="1" name=""/>
        <p:cNvGrpSpPr/>
        <p:nvPr/>
      </p:nvGrpSpPr>
      <p:grpSpPr>
        <a:xfrm>
          <a:off x="0" y="0"/>
          <a:ext cx="0" cy="0"/>
          <a:chOff x="0" y="0"/>
          <a:chExt cx="0" cy="0"/>
        </a:xfrm>
      </p:grpSpPr>
      <p:sp>
        <p:nvSpPr>
          <p:cNvPr id="11" name="Platshållare för bild 15"/>
          <p:cNvSpPr>
            <a:spLocks noGrp="1"/>
          </p:cNvSpPr>
          <p:nvPr>
            <p:ph type="pic" sz="quarter" idx="15"/>
          </p:nvPr>
        </p:nvSpPr>
        <p:spPr>
          <a:xfrm>
            <a:off x="0" y="0"/>
            <a:ext cx="12192000" cy="6858000"/>
          </a:xfrm>
        </p:spPr>
        <p:txBody>
          <a:bodyPr/>
          <a:lstStyle/>
          <a:p>
            <a:r>
              <a:rPr lang="sv-SE"/>
              <a:t>Klicka på ikonen för att lägga till en bild</a:t>
            </a:r>
          </a:p>
        </p:txBody>
      </p:sp>
      <p:sp>
        <p:nvSpPr>
          <p:cNvPr id="3" name="Platshållare för text 2"/>
          <p:cNvSpPr>
            <a:spLocks noGrp="1"/>
          </p:cNvSpPr>
          <p:nvPr>
            <p:ph type="body" sz="quarter" idx="16" hasCustomPrompt="1"/>
          </p:nvPr>
        </p:nvSpPr>
        <p:spPr>
          <a:xfrm>
            <a:off x="527085" y="5857166"/>
            <a:ext cx="1238400" cy="345600"/>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99113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360000" y="1310400"/>
            <a:ext cx="11318400" cy="4039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149572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40"/>
            <a:ext cx="10515600" cy="2852737"/>
          </a:xfrm>
        </p:spPr>
        <p:txBody>
          <a:bodyPr anchor="b">
            <a:normAutofit/>
          </a:bodyPr>
          <a:lstStyle>
            <a:lvl1pPr>
              <a:defRPr sz="4000"/>
            </a:lvl1pPr>
          </a:lstStyle>
          <a:p>
            <a:r>
              <a:rPr lang="sv-SE"/>
              <a:t>Klicka här för att ändra format</a:t>
            </a:r>
            <a:endParaRPr lang="sv-SE" dirty="0"/>
          </a:p>
        </p:txBody>
      </p:sp>
      <p:sp>
        <p:nvSpPr>
          <p:cNvPr id="3" name="Platshållare för text 2"/>
          <p:cNvSpPr>
            <a:spLocks noGrp="1"/>
          </p:cNvSpPr>
          <p:nvPr>
            <p:ph type="body" idx="1"/>
          </p:nvPr>
        </p:nvSpPr>
        <p:spPr>
          <a:xfrm>
            <a:off x="831851" y="4589465"/>
            <a:ext cx="10515600" cy="92181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287262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360000" y="1310400"/>
            <a:ext cx="5580000" cy="40394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8400" y="1310400"/>
            <a:ext cx="5580000" cy="40394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2930700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60000" y="360000"/>
            <a:ext cx="11318400" cy="727200"/>
          </a:xfrm>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360000" y="1310400"/>
            <a:ext cx="5580000"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p:cNvSpPr>
            <a:spLocks noGrp="1"/>
          </p:cNvSpPr>
          <p:nvPr>
            <p:ph sz="half" idx="2"/>
          </p:nvPr>
        </p:nvSpPr>
        <p:spPr>
          <a:xfrm>
            <a:off x="360000" y="2134312"/>
            <a:ext cx="5580000" cy="353216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098400" y="1310400"/>
            <a:ext cx="558000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p:cNvSpPr>
            <a:spLocks noGrp="1"/>
          </p:cNvSpPr>
          <p:nvPr>
            <p:ph sz="quarter" idx="4"/>
          </p:nvPr>
        </p:nvSpPr>
        <p:spPr>
          <a:xfrm>
            <a:off x="6098400" y="2134312"/>
            <a:ext cx="5580000" cy="355420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2692342590"/>
      </p:ext>
    </p:extLst>
  </p:cSld>
  <p:clrMapOvr>
    <a:masterClrMapping/>
  </p:clrMapOvr>
  <p:extLst>
    <p:ext uri="{DCECCB84-F9BA-43D5-87BE-67443E8EF086}">
      <p15:sldGuideLst xmlns:p15="http://schemas.microsoft.com/office/powerpoint/2012/main">
        <p15:guide id="2" pos="3840">
          <p15:clr>
            <a:srgbClr val="FBAE40"/>
          </p15:clr>
        </p15:guide>
        <p15:guide id="3" pos="280">
          <p15:clr>
            <a:srgbClr val="FBAE40"/>
          </p15:clr>
        </p15:guide>
        <p15:guide id="4"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361554" y="360000"/>
            <a:ext cx="11318400" cy="1202400"/>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143936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311830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Avsnittdelare_bredtejp">
    <p:spTree>
      <p:nvGrpSpPr>
        <p:cNvPr id="1" name=""/>
        <p:cNvGrpSpPr/>
        <p:nvPr/>
      </p:nvGrpSpPr>
      <p:grpSpPr>
        <a:xfrm>
          <a:off x="0" y="0"/>
          <a:ext cx="0" cy="0"/>
          <a:chOff x="0" y="0"/>
          <a:chExt cx="0" cy="0"/>
        </a:xfrm>
      </p:grpSpPr>
      <p:sp>
        <p:nvSpPr>
          <p:cNvPr id="11" name="Platshållare för bild 15"/>
          <p:cNvSpPr>
            <a:spLocks noGrp="1"/>
          </p:cNvSpPr>
          <p:nvPr>
            <p:ph type="pic" sz="quarter" idx="15"/>
          </p:nvPr>
        </p:nvSpPr>
        <p:spPr>
          <a:xfrm>
            <a:off x="0" y="0"/>
            <a:ext cx="12192000" cy="6858000"/>
          </a:xfrm>
        </p:spPr>
        <p:txBody>
          <a:bodyPr/>
          <a:lstStyle/>
          <a:p>
            <a:r>
              <a:rPr lang="sv-SE"/>
              <a:t>Klicka på ikonen för att lägga till en bild</a:t>
            </a:r>
            <a:endParaRPr lang="sv-SE" dirty="0"/>
          </a:p>
        </p:txBody>
      </p:sp>
      <p:pic>
        <p:nvPicPr>
          <p:cNvPr id="12" name="Bildobjekt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601" y="5943492"/>
            <a:ext cx="1499573" cy="421200"/>
          </a:xfrm>
          <a:prstGeom prst="rect">
            <a:avLst/>
          </a:prstGeom>
        </p:spPr>
      </p:pic>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54" y="6043985"/>
            <a:ext cx="1499571" cy="421200"/>
          </a:xfrm>
          <a:prstGeom prst="rect">
            <a:avLst/>
          </a:prstGeom>
        </p:spPr>
      </p:pic>
      <p:sp>
        <p:nvSpPr>
          <p:cNvPr id="4" name="Platshållare för text 3"/>
          <p:cNvSpPr>
            <a:spLocks noGrp="1"/>
          </p:cNvSpPr>
          <p:nvPr>
            <p:ph type="body" sz="quarter" idx="16" hasCustomPrompt="1"/>
          </p:nvPr>
        </p:nvSpPr>
        <p:spPr>
          <a:xfrm>
            <a:off x="0" y="421699"/>
            <a:ext cx="9753600" cy="2037600"/>
          </a:xfrm>
          <a:custGeom>
            <a:avLst/>
            <a:gdLst>
              <a:gd name="connsiteX0" fmla="*/ 0 w 9538952"/>
              <a:gd name="connsiteY0" fmla="*/ 0 h 2037600"/>
              <a:gd name="connsiteX1" fmla="*/ 9538952 w 9538952"/>
              <a:gd name="connsiteY1" fmla="*/ 0 h 2037600"/>
              <a:gd name="connsiteX2" fmla="*/ 9538952 w 9538952"/>
              <a:gd name="connsiteY2" fmla="*/ 2037600 h 2037600"/>
              <a:gd name="connsiteX3" fmla="*/ 0 w 9538952"/>
              <a:gd name="connsiteY3" fmla="*/ 2037600 h 2037600"/>
              <a:gd name="connsiteX4" fmla="*/ 0 w 9538952"/>
              <a:gd name="connsiteY4" fmla="*/ 0 h 2037600"/>
              <a:gd name="connsiteX0" fmla="*/ 0 w 9753600"/>
              <a:gd name="connsiteY0" fmla="*/ 0 h 2037600"/>
              <a:gd name="connsiteX1" fmla="*/ 9753600 w 9753600"/>
              <a:gd name="connsiteY1" fmla="*/ 8586 h 2037600"/>
              <a:gd name="connsiteX2" fmla="*/ 9538952 w 9753600"/>
              <a:gd name="connsiteY2" fmla="*/ 2037600 h 2037600"/>
              <a:gd name="connsiteX3" fmla="*/ 0 w 9753600"/>
              <a:gd name="connsiteY3" fmla="*/ 2037600 h 2037600"/>
              <a:gd name="connsiteX4" fmla="*/ 0 w 9753600"/>
              <a:gd name="connsiteY4" fmla="*/ 0 h 2037600"/>
              <a:gd name="connsiteX0" fmla="*/ 0 w 9753600"/>
              <a:gd name="connsiteY0" fmla="*/ 0 h 2037600"/>
              <a:gd name="connsiteX1" fmla="*/ 9753600 w 9753600"/>
              <a:gd name="connsiteY1" fmla="*/ 8586 h 2037600"/>
              <a:gd name="connsiteX2" fmla="*/ 9590468 w 9753600"/>
              <a:gd name="connsiteY2" fmla="*/ 2037600 h 2037600"/>
              <a:gd name="connsiteX3" fmla="*/ 0 w 9753600"/>
              <a:gd name="connsiteY3" fmla="*/ 2037600 h 2037600"/>
              <a:gd name="connsiteX4" fmla="*/ 0 w 9753600"/>
              <a:gd name="connsiteY4" fmla="*/ 0 h 203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600" h="2037600">
                <a:moveTo>
                  <a:pt x="0" y="0"/>
                </a:moveTo>
                <a:lnTo>
                  <a:pt x="9753600" y="8586"/>
                </a:lnTo>
                <a:lnTo>
                  <a:pt x="9590468" y="2037600"/>
                </a:lnTo>
                <a:lnTo>
                  <a:pt x="0" y="2037600"/>
                </a:lnTo>
                <a:lnTo>
                  <a:pt x="0" y="0"/>
                </a:lnTo>
                <a:close/>
              </a:path>
            </a:pathLst>
          </a:custGeom>
          <a:solidFill>
            <a:srgbClr val="CE68A5"/>
          </a:solidFill>
        </p:spPr>
        <p:txBody>
          <a:bodyPr lIns="432000" tIns="396000">
            <a:noAutofit/>
          </a:bodyPr>
          <a:lstStyle>
            <a:lvl1pPr marL="0" indent="0">
              <a:buNone/>
              <a:defRPr sz="4000">
                <a:solidFill>
                  <a:schemeClr val="bg1"/>
                </a:solidFill>
                <a:latin typeface="+mj-lt"/>
              </a:defRPr>
            </a:lvl1pPr>
            <a:lvl2pPr marL="206550" indent="0">
              <a:buNone/>
              <a:defRPr/>
            </a:lvl2pPr>
            <a:lvl3pPr marL="404550" indent="0">
              <a:buNone/>
              <a:defRPr/>
            </a:lvl3pPr>
            <a:lvl4pPr marL="620550" indent="0">
              <a:buNone/>
              <a:defRPr/>
            </a:lvl4pPr>
          </a:lstStyle>
          <a:p>
            <a:pPr lvl="0"/>
            <a:r>
              <a:rPr lang="sv-SE" dirty="0"/>
              <a:t>Rubrik</a:t>
            </a:r>
          </a:p>
        </p:txBody>
      </p:sp>
      <p:sp>
        <p:nvSpPr>
          <p:cNvPr id="14" name="Platshållare för text 13"/>
          <p:cNvSpPr>
            <a:spLocks noGrp="1"/>
          </p:cNvSpPr>
          <p:nvPr>
            <p:ph type="body" sz="quarter" idx="17" hasCustomPrompt="1"/>
          </p:nvPr>
        </p:nvSpPr>
        <p:spPr>
          <a:xfrm>
            <a:off x="442800" y="1434459"/>
            <a:ext cx="3062287" cy="369887"/>
          </a:xfrm>
        </p:spPr>
        <p:txBody>
          <a:bodyPr lIns="0">
            <a:noAutofit/>
          </a:bodyPr>
          <a:lstStyle>
            <a:lvl1pPr marL="0" indent="0">
              <a:buFontTx/>
              <a:buNone/>
              <a:defRPr b="1">
                <a:solidFill>
                  <a:schemeClr val="bg1"/>
                </a:solidFill>
              </a:defRPr>
            </a:lvl1pPr>
          </a:lstStyle>
          <a:p>
            <a:pPr lvl="0"/>
            <a:r>
              <a:rPr lang="sv-SE" dirty="0"/>
              <a:t>Underrubrik </a:t>
            </a:r>
          </a:p>
        </p:txBody>
      </p:sp>
      <p:sp>
        <p:nvSpPr>
          <p:cNvPr id="18" name="Platshållare för text 17"/>
          <p:cNvSpPr>
            <a:spLocks noGrp="1"/>
          </p:cNvSpPr>
          <p:nvPr>
            <p:ph type="body" sz="quarter" idx="18" hasCustomPrompt="1"/>
          </p:nvPr>
        </p:nvSpPr>
        <p:spPr>
          <a:xfrm>
            <a:off x="422275" y="6113463"/>
            <a:ext cx="1558800" cy="463550"/>
          </a:xfrm>
          <a:blipFill>
            <a:blip r:embed="rId3"/>
            <a:stretch>
              <a:fillRect/>
            </a:stretch>
          </a:blipFill>
        </p:spPr>
        <p:txBody>
          <a:bodyPr>
            <a:noAutofit/>
          </a:bodyPr>
          <a:lstStyle>
            <a:lvl1pPr marL="0" indent="0">
              <a:buFontTx/>
              <a:buNone/>
              <a:defRPr/>
            </a:lvl1pPr>
          </a:lstStyle>
          <a:p>
            <a:pPr lvl="0"/>
            <a:r>
              <a:rPr lang="sv-SE" dirty="0"/>
              <a:t> </a:t>
            </a:r>
          </a:p>
        </p:txBody>
      </p:sp>
      <p:sp>
        <p:nvSpPr>
          <p:cNvPr id="20" name="Platshållare för text 19"/>
          <p:cNvSpPr>
            <a:spLocks noGrp="1"/>
          </p:cNvSpPr>
          <p:nvPr>
            <p:ph type="body" sz="quarter" idx="19" hasCustomPrompt="1"/>
          </p:nvPr>
        </p:nvSpPr>
        <p:spPr>
          <a:xfrm>
            <a:off x="9661200" y="421588"/>
            <a:ext cx="2530800" cy="2037600"/>
          </a:xfrm>
          <a:custGeom>
            <a:avLst/>
            <a:gdLst>
              <a:gd name="connsiteX0" fmla="*/ 0 w 2530800"/>
              <a:gd name="connsiteY0" fmla="*/ 0 h 2037600"/>
              <a:gd name="connsiteX1" fmla="*/ 2530800 w 2530800"/>
              <a:gd name="connsiteY1" fmla="*/ 0 h 2037600"/>
              <a:gd name="connsiteX2" fmla="*/ 2530800 w 2530800"/>
              <a:gd name="connsiteY2" fmla="*/ 2037600 h 2037600"/>
              <a:gd name="connsiteX3" fmla="*/ 0 w 2530800"/>
              <a:gd name="connsiteY3" fmla="*/ 2037600 h 2037600"/>
              <a:gd name="connsiteX4" fmla="*/ 0 w 2530800"/>
              <a:gd name="connsiteY4" fmla="*/ 0 h 2037600"/>
              <a:gd name="connsiteX0" fmla="*/ 67577 w 2530800"/>
              <a:gd name="connsiteY0" fmla="*/ 0 h 2037600"/>
              <a:gd name="connsiteX1" fmla="*/ 2530800 w 2530800"/>
              <a:gd name="connsiteY1" fmla="*/ 0 h 2037600"/>
              <a:gd name="connsiteX2" fmla="*/ 2530800 w 2530800"/>
              <a:gd name="connsiteY2" fmla="*/ 2037600 h 2037600"/>
              <a:gd name="connsiteX3" fmla="*/ 0 w 2530800"/>
              <a:gd name="connsiteY3" fmla="*/ 2037600 h 2037600"/>
              <a:gd name="connsiteX4" fmla="*/ 67577 w 2530800"/>
              <a:gd name="connsiteY4" fmla="*/ 0 h 2037600"/>
              <a:gd name="connsiteX0" fmla="*/ 114036 w 2530800"/>
              <a:gd name="connsiteY0" fmla="*/ 4224 h 2037600"/>
              <a:gd name="connsiteX1" fmla="*/ 2530800 w 2530800"/>
              <a:gd name="connsiteY1" fmla="*/ 0 h 2037600"/>
              <a:gd name="connsiteX2" fmla="*/ 2530800 w 2530800"/>
              <a:gd name="connsiteY2" fmla="*/ 2037600 h 2037600"/>
              <a:gd name="connsiteX3" fmla="*/ 0 w 2530800"/>
              <a:gd name="connsiteY3" fmla="*/ 2037600 h 2037600"/>
              <a:gd name="connsiteX4" fmla="*/ 114036 w 2530800"/>
              <a:gd name="connsiteY4" fmla="*/ 4224 h 2037600"/>
              <a:gd name="connsiteX0" fmla="*/ 173166 w 2530800"/>
              <a:gd name="connsiteY0" fmla="*/ 4224 h 2037600"/>
              <a:gd name="connsiteX1" fmla="*/ 2530800 w 2530800"/>
              <a:gd name="connsiteY1" fmla="*/ 0 h 2037600"/>
              <a:gd name="connsiteX2" fmla="*/ 2530800 w 2530800"/>
              <a:gd name="connsiteY2" fmla="*/ 2037600 h 2037600"/>
              <a:gd name="connsiteX3" fmla="*/ 0 w 2530800"/>
              <a:gd name="connsiteY3" fmla="*/ 2037600 h 2037600"/>
              <a:gd name="connsiteX4" fmla="*/ 173166 w 2530800"/>
              <a:gd name="connsiteY4" fmla="*/ 4224 h 2037600"/>
              <a:gd name="connsiteX0" fmla="*/ 160495 w 2530800"/>
              <a:gd name="connsiteY0" fmla="*/ 8447 h 2037600"/>
              <a:gd name="connsiteX1" fmla="*/ 2530800 w 2530800"/>
              <a:gd name="connsiteY1" fmla="*/ 0 h 2037600"/>
              <a:gd name="connsiteX2" fmla="*/ 2530800 w 2530800"/>
              <a:gd name="connsiteY2" fmla="*/ 2037600 h 2037600"/>
              <a:gd name="connsiteX3" fmla="*/ 0 w 2530800"/>
              <a:gd name="connsiteY3" fmla="*/ 2037600 h 2037600"/>
              <a:gd name="connsiteX4" fmla="*/ 160495 w 2530800"/>
              <a:gd name="connsiteY4" fmla="*/ 8447 h 2037600"/>
              <a:gd name="connsiteX0" fmla="*/ 160495 w 2530800"/>
              <a:gd name="connsiteY0" fmla="*/ 12671 h 2037600"/>
              <a:gd name="connsiteX1" fmla="*/ 2530800 w 2530800"/>
              <a:gd name="connsiteY1" fmla="*/ 0 h 2037600"/>
              <a:gd name="connsiteX2" fmla="*/ 2530800 w 2530800"/>
              <a:gd name="connsiteY2" fmla="*/ 2037600 h 2037600"/>
              <a:gd name="connsiteX3" fmla="*/ 0 w 2530800"/>
              <a:gd name="connsiteY3" fmla="*/ 2037600 h 2037600"/>
              <a:gd name="connsiteX4" fmla="*/ 160495 w 2530800"/>
              <a:gd name="connsiteY4" fmla="*/ 12671 h 2037600"/>
              <a:gd name="connsiteX0" fmla="*/ 333661 w 2530800"/>
              <a:gd name="connsiteY0" fmla="*/ 29565 h 2037600"/>
              <a:gd name="connsiteX1" fmla="*/ 2530800 w 2530800"/>
              <a:gd name="connsiteY1" fmla="*/ 0 h 2037600"/>
              <a:gd name="connsiteX2" fmla="*/ 2530800 w 2530800"/>
              <a:gd name="connsiteY2" fmla="*/ 2037600 h 2037600"/>
              <a:gd name="connsiteX3" fmla="*/ 0 w 2530800"/>
              <a:gd name="connsiteY3" fmla="*/ 2037600 h 2037600"/>
              <a:gd name="connsiteX4" fmla="*/ 333661 w 2530800"/>
              <a:gd name="connsiteY4" fmla="*/ 29565 h 2037600"/>
              <a:gd name="connsiteX0" fmla="*/ 164718 w 2530800"/>
              <a:gd name="connsiteY0" fmla="*/ 8447 h 2037600"/>
              <a:gd name="connsiteX1" fmla="*/ 2530800 w 2530800"/>
              <a:gd name="connsiteY1" fmla="*/ 0 h 2037600"/>
              <a:gd name="connsiteX2" fmla="*/ 2530800 w 2530800"/>
              <a:gd name="connsiteY2" fmla="*/ 2037600 h 2037600"/>
              <a:gd name="connsiteX3" fmla="*/ 0 w 2530800"/>
              <a:gd name="connsiteY3" fmla="*/ 2037600 h 2037600"/>
              <a:gd name="connsiteX4" fmla="*/ 164718 w 2530800"/>
              <a:gd name="connsiteY4" fmla="*/ 8447 h 203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800" h="2037600">
                <a:moveTo>
                  <a:pt x="164718" y="8447"/>
                </a:moveTo>
                <a:lnTo>
                  <a:pt x="2530800" y="0"/>
                </a:lnTo>
                <a:lnTo>
                  <a:pt x="2530800" y="2037600"/>
                </a:lnTo>
                <a:lnTo>
                  <a:pt x="0" y="2037600"/>
                </a:lnTo>
                <a:lnTo>
                  <a:pt x="164718" y="8447"/>
                </a:lnTo>
                <a:close/>
              </a:path>
            </a:pathLst>
          </a:custGeom>
          <a:solidFill>
            <a:srgbClr val="E2A4C9"/>
          </a:solid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013842643"/>
      </p:ext>
    </p:extLst>
  </p:cSld>
  <p:clrMapOvr>
    <a:masterClrMapping/>
  </p:clrMapOvr>
  <p:extLst>
    <p:ext uri="{DCECCB84-F9BA-43D5-87BE-67443E8EF086}">
      <p15:sldGuideLst xmlns:p15="http://schemas.microsoft.com/office/powerpoint/2012/main">
        <p15:guide id="1" pos="279">
          <p15:clr>
            <a:srgbClr val="FBAE40"/>
          </p15:clr>
        </p15:guide>
        <p15:guide id="2" orient="horz" pos="572">
          <p15:clr>
            <a:srgbClr val="FBAE40"/>
          </p15:clr>
        </p15:guide>
        <p15:guide id="3" orient="horz" pos="958">
          <p15:clr>
            <a:srgbClr val="FBAE40"/>
          </p15:clr>
        </p15:guide>
        <p15:guide id="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Kapitelsida">
    <p:spTree>
      <p:nvGrpSpPr>
        <p:cNvPr id="1" name=""/>
        <p:cNvGrpSpPr/>
        <p:nvPr/>
      </p:nvGrpSpPr>
      <p:grpSpPr>
        <a:xfrm>
          <a:off x="0" y="0"/>
          <a:ext cx="0" cy="0"/>
          <a:chOff x="0" y="0"/>
          <a:chExt cx="0" cy="0"/>
        </a:xfrm>
      </p:grpSpPr>
      <p:sp>
        <p:nvSpPr>
          <p:cNvPr id="8" name="Rektangel 7"/>
          <p:cNvSpPr/>
          <p:nvPr/>
        </p:nvSpPr>
        <p:spPr>
          <a:xfrm>
            <a:off x="0" y="0"/>
            <a:ext cx="12192000" cy="6858000"/>
          </a:xfrm>
          <a:prstGeom prst="rect">
            <a:avLst/>
          </a:prstGeom>
          <a:solidFill>
            <a:srgbClr val="F5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360000" y="360000"/>
            <a:ext cx="10515600" cy="726409"/>
          </a:xfrm>
        </p:spPr>
        <p:txBody>
          <a:bodyPr anchor="t">
            <a:normAutofit/>
          </a:bodyPr>
          <a:lstStyle>
            <a:lvl1pPr>
              <a:defRPr sz="4000"/>
            </a:lvl1pPr>
          </a:lstStyle>
          <a:p>
            <a:r>
              <a:rPr lang="sv-SE"/>
              <a:t>Klicka här för att ändra format</a:t>
            </a:r>
            <a:endParaRPr lang="sv-SE" dirty="0"/>
          </a:p>
        </p:txBody>
      </p:sp>
      <p:sp>
        <p:nvSpPr>
          <p:cNvPr id="3" name="Platshållare för text 2"/>
          <p:cNvSpPr>
            <a:spLocks noGrp="1"/>
          </p:cNvSpPr>
          <p:nvPr>
            <p:ph type="body" idx="1"/>
          </p:nvPr>
        </p:nvSpPr>
        <p:spPr>
          <a:xfrm>
            <a:off x="360000" y="1086409"/>
            <a:ext cx="10515600" cy="1447779"/>
          </a:xfrm>
        </p:spPr>
        <p:txBody>
          <a:bodyPr>
            <a:normAutofit/>
          </a:bodyPr>
          <a:lstStyle>
            <a:lvl1pPr marL="0" indent="0">
              <a:buNone/>
              <a:defRPr sz="24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grpSp>
        <p:nvGrpSpPr>
          <p:cNvPr id="9" name="Grupp 8"/>
          <p:cNvGrpSpPr/>
          <p:nvPr/>
        </p:nvGrpSpPr>
        <p:grpSpPr>
          <a:xfrm>
            <a:off x="0" y="5872167"/>
            <a:ext cx="12192000" cy="691200"/>
            <a:chOff x="0" y="5872167"/>
            <a:chExt cx="12192000" cy="691200"/>
          </a:xfrm>
        </p:grpSpPr>
        <p:sp>
          <p:nvSpPr>
            <p:cNvPr id="10" name="Frihandsfigur: Form 9"/>
            <p:cNvSpPr/>
            <p:nvPr/>
          </p:nvSpPr>
          <p:spPr>
            <a:xfrm>
              <a:off x="1952168" y="5872167"/>
              <a:ext cx="10239832" cy="691200"/>
            </a:xfrm>
            <a:custGeom>
              <a:avLst/>
              <a:gdLst>
                <a:gd name="connsiteX0" fmla="*/ 51150 w 10226847"/>
                <a:gd name="connsiteY0" fmla="*/ 0 h 691200"/>
                <a:gd name="connsiteX1" fmla="*/ 263883 w 10226847"/>
                <a:gd name="connsiteY1" fmla="*/ 0 h 691200"/>
                <a:gd name="connsiteX2" fmla="*/ 774503 w 10226847"/>
                <a:gd name="connsiteY2" fmla="*/ 0 h 691200"/>
                <a:gd name="connsiteX3" fmla="*/ 10226847 w 10226847"/>
                <a:gd name="connsiteY3" fmla="*/ 0 h 691200"/>
                <a:gd name="connsiteX4" fmla="*/ 10226847 w 10226847"/>
                <a:gd name="connsiteY4" fmla="*/ 691200 h 691200"/>
                <a:gd name="connsiteX5" fmla="*/ 601703 w 10226847"/>
                <a:gd name="connsiteY5" fmla="*/ 691200 h 691200"/>
                <a:gd name="connsiteX6" fmla="*/ 263883 w 10226847"/>
                <a:gd name="connsiteY6" fmla="*/ 691200 h 691200"/>
                <a:gd name="connsiteX7" fmla="*/ 0 w 10226847"/>
                <a:gd name="connsiteY7" fmla="*/ 69120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26847" h="691200">
                  <a:moveTo>
                    <a:pt x="51150" y="0"/>
                  </a:moveTo>
                  <a:lnTo>
                    <a:pt x="263883" y="0"/>
                  </a:lnTo>
                  <a:lnTo>
                    <a:pt x="774503" y="0"/>
                  </a:lnTo>
                  <a:lnTo>
                    <a:pt x="10226847" y="0"/>
                  </a:lnTo>
                  <a:lnTo>
                    <a:pt x="10226847" y="691200"/>
                  </a:lnTo>
                  <a:lnTo>
                    <a:pt x="601703" y="691200"/>
                  </a:lnTo>
                  <a:lnTo>
                    <a:pt x="263883" y="691200"/>
                  </a:lnTo>
                  <a:lnTo>
                    <a:pt x="0" y="691200"/>
                  </a:lnTo>
                  <a:close/>
                </a:path>
              </a:pathLst>
            </a:custGeom>
            <a:solidFill>
              <a:srgbClr val="E2A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Frihandsfigur: Form 10"/>
            <p:cNvSpPr/>
            <p:nvPr/>
          </p:nvSpPr>
          <p:spPr>
            <a:xfrm>
              <a:off x="0" y="5872167"/>
              <a:ext cx="1945673" cy="691200"/>
            </a:xfrm>
            <a:custGeom>
              <a:avLst/>
              <a:gdLst>
                <a:gd name="connsiteX0" fmla="*/ 0 w 1945673"/>
                <a:gd name="connsiteY0" fmla="*/ 0 h 691200"/>
                <a:gd name="connsiteX1" fmla="*/ 1343970 w 1945673"/>
                <a:gd name="connsiteY1" fmla="*/ 0 h 691200"/>
                <a:gd name="connsiteX2" fmla="*/ 1400616 w 1945673"/>
                <a:gd name="connsiteY2" fmla="*/ 0 h 691200"/>
                <a:gd name="connsiteX3" fmla="*/ 1945673 w 1945673"/>
                <a:gd name="connsiteY3" fmla="*/ 0 h 691200"/>
                <a:gd name="connsiteX4" fmla="*/ 1894523 w 1945673"/>
                <a:gd name="connsiteY4" fmla="*/ 691200 h 691200"/>
                <a:gd name="connsiteX5" fmla="*/ 1400616 w 1945673"/>
                <a:gd name="connsiteY5" fmla="*/ 691200 h 691200"/>
                <a:gd name="connsiteX6" fmla="*/ 1171170 w 1945673"/>
                <a:gd name="connsiteY6" fmla="*/ 691200 h 691200"/>
                <a:gd name="connsiteX7" fmla="*/ 0 w 1945673"/>
                <a:gd name="connsiteY7" fmla="*/ 69120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5673" h="691200">
                  <a:moveTo>
                    <a:pt x="0" y="0"/>
                  </a:moveTo>
                  <a:lnTo>
                    <a:pt x="1343970" y="0"/>
                  </a:lnTo>
                  <a:lnTo>
                    <a:pt x="1400616" y="0"/>
                  </a:lnTo>
                  <a:lnTo>
                    <a:pt x="1945673" y="0"/>
                  </a:lnTo>
                  <a:lnTo>
                    <a:pt x="1894523" y="691200"/>
                  </a:lnTo>
                  <a:lnTo>
                    <a:pt x="1400616" y="691200"/>
                  </a:lnTo>
                  <a:lnTo>
                    <a:pt x="1171170" y="691200"/>
                  </a:lnTo>
                  <a:lnTo>
                    <a:pt x="0" y="691200"/>
                  </a:lnTo>
                  <a:close/>
                </a:path>
              </a:pathLst>
            </a:custGeom>
            <a:solidFill>
              <a:srgbClr val="CE68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12" name="Bildobjekt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53" y="6043985"/>
              <a:ext cx="1238400" cy="347842"/>
            </a:xfrm>
            <a:prstGeom prst="rect">
              <a:avLst/>
            </a:prstGeom>
          </p:spPr>
        </p:pic>
      </p:grpSp>
    </p:spTree>
    <p:extLst>
      <p:ext uri="{BB962C8B-B14F-4D97-AF65-F5344CB8AC3E}">
        <p14:creationId xmlns:p14="http://schemas.microsoft.com/office/powerpoint/2010/main" val="267017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 6"/>
          <p:cNvGrpSpPr/>
          <p:nvPr/>
        </p:nvGrpSpPr>
        <p:grpSpPr>
          <a:xfrm>
            <a:off x="0" y="5865925"/>
            <a:ext cx="12192000" cy="691200"/>
            <a:chOff x="0" y="5872167"/>
            <a:chExt cx="12192000" cy="691200"/>
          </a:xfrm>
        </p:grpSpPr>
        <p:sp>
          <p:nvSpPr>
            <p:cNvPr id="8" name="Frihandsfigur: Form 7"/>
            <p:cNvSpPr/>
            <p:nvPr/>
          </p:nvSpPr>
          <p:spPr>
            <a:xfrm>
              <a:off x="1952168" y="5872167"/>
              <a:ext cx="10239832" cy="691200"/>
            </a:xfrm>
            <a:custGeom>
              <a:avLst/>
              <a:gdLst>
                <a:gd name="connsiteX0" fmla="*/ 51150 w 10226847"/>
                <a:gd name="connsiteY0" fmla="*/ 0 h 691200"/>
                <a:gd name="connsiteX1" fmla="*/ 263883 w 10226847"/>
                <a:gd name="connsiteY1" fmla="*/ 0 h 691200"/>
                <a:gd name="connsiteX2" fmla="*/ 774503 w 10226847"/>
                <a:gd name="connsiteY2" fmla="*/ 0 h 691200"/>
                <a:gd name="connsiteX3" fmla="*/ 10226847 w 10226847"/>
                <a:gd name="connsiteY3" fmla="*/ 0 h 691200"/>
                <a:gd name="connsiteX4" fmla="*/ 10226847 w 10226847"/>
                <a:gd name="connsiteY4" fmla="*/ 691200 h 691200"/>
                <a:gd name="connsiteX5" fmla="*/ 601703 w 10226847"/>
                <a:gd name="connsiteY5" fmla="*/ 691200 h 691200"/>
                <a:gd name="connsiteX6" fmla="*/ 263883 w 10226847"/>
                <a:gd name="connsiteY6" fmla="*/ 691200 h 691200"/>
                <a:gd name="connsiteX7" fmla="*/ 0 w 10226847"/>
                <a:gd name="connsiteY7" fmla="*/ 69120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26847" h="691200">
                  <a:moveTo>
                    <a:pt x="51150" y="0"/>
                  </a:moveTo>
                  <a:lnTo>
                    <a:pt x="263883" y="0"/>
                  </a:lnTo>
                  <a:lnTo>
                    <a:pt x="774503" y="0"/>
                  </a:lnTo>
                  <a:lnTo>
                    <a:pt x="10226847" y="0"/>
                  </a:lnTo>
                  <a:lnTo>
                    <a:pt x="10226847" y="691200"/>
                  </a:lnTo>
                  <a:lnTo>
                    <a:pt x="601703" y="691200"/>
                  </a:lnTo>
                  <a:lnTo>
                    <a:pt x="263883" y="691200"/>
                  </a:lnTo>
                  <a:lnTo>
                    <a:pt x="0" y="691200"/>
                  </a:lnTo>
                  <a:close/>
                </a:path>
              </a:pathLst>
            </a:custGeom>
            <a:solidFill>
              <a:srgbClr val="E2A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rihandsfigur: Form 8"/>
            <p:cNvSpPr/>
            <p:nvPr/>
          </p:nvSpPr>
          <p:spPr>
            <a:xfrm>
              <a:off x="0" y="5872167"/>
              <a:ext cx="1945673" cy="691200"/>
            </a:xfrm>
            <a:custGeom>
              <a:avLst/>
              <a:gdLst>
                <a:gd name="connsiteX0" fmla="*/ 0 w 1945673"/>
                <a:gd name="connsiteY0" fmla="*/ 0 h 691200"/>
                <a:gd name="connsiteX1" fmla="*/ 1343970 w 1945673"/>
                <a:gd name="connsiteY1" fmla="*/ 0 h 691200"/>
                <a:gd name="connsiteX2" fmla="*/ 1400616 w 1945673"/>
                <a:gd name="connsiteY2" fmla="*/ 0 h 691200"/>
                <a:gd name="connsiteX3" fmla="*/ 1945673 w 1945673"/>
                <a:gd name="connsiteY3" fmla="*/ 0 h 691200"/>
                <a:gd name="connsiteX4" fmla="*/ 1894523 w 1945673"/>
                <a:gd name="connsiteY4" fmla="*/ 691200 h 691200"/>
                <a:gd name="connsiteX5" fmla="*/ 1400616 w 1945673"/>
                <a:gd name="connsiteY5" fmla="*/ 691200 h 691200"/>
                <a:gd name="connsiteX6" fmla="*/ 1171170 w 1945673"/>
                <a:gd name="connsiteY6" fmla="*/ 691200 h 691200"/>
                <a:gd name="connsiteX7" fmla="*/ 0 w 1945673"/>
                <a:gd name="connsiteY7" fmla="*/ 69120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5673" h="691200">
                  <a:moveTo>
                    <a:pt x="0" y="0"/>
                  </a:moveTo>
                  <a:lnTo>
                    <a:pt x="1343970" y="0"/>
                  </a:lnTo>
                  <a:lnTo>
                    <a:pt x="1400616" y="0"/>
                  </a:lnTo>
                  <a:lnTo>
                    <a:pt x="1945673" y="0"/>
                  </a:lnTo>
                  <a:lnTo>
                    <a:pt x="1894523" y="691200"/>
                  </a:lnTo>
                  <a:lnTo>
                    <a:pt x="1400616" y="691200"/>
                  </a:lnTo>
                  <a:lnTo>
                    <a:pt x="1171170" y="691200"/>
                  </a:lnTo>
                  <a:lnTo>
                    <a:pt x="0" y="691200"/>
                  </a:lnTo>
                  <a:close/>
                </a:path>
              </a:pathLst>
            </a:custGeom>
            <a:solidFill>
              <a:srgbClr val="CE68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pic>
          <p:nvPicPr>
            <p:cNvPr id="10" name="Bildobjekt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653" y="6043985"/>
              <a:ext cx="1238400" cy="347842"/>
            </a:xfrm>
            <a:prstGeom prst="rect">
              <a:avLst/>
            </a:prstGeom>
          </p:spPr>
        </p:pic>
      </p:grpSp>
      <p:sp>
        <p:nvSpPr>
          <p:cNvPr id="2" name="Platshållare för rubrik 1"/>
          <p:cNvSpPr>
            <a:spLocks noGrp="1"/>
          </p:cNvSpPr>
          <p:nvPr>
            <p:ph type="title"/>
          </p:nvPr>
        </p:nvSpPr>
        <p:spPr>
          <a:xfrm>
            <a:off x="361554" y="360000"/>
            <a:ext cx="11318400" cy="7272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360000" y="1310400"/>
            <a:ext cx="11318400" cy="4032000"/>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47619" y="6193663"/>
            <a:ext cx="144123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6524847" y="6171228"/>
            <a:ext cx="262485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10386000" y="6192000"/>
            <a:ext cx="1451080" cy="365125"/>
          </a:xfrm>
          <a:prstGeom prst="rect">
            <a:avLst/>
          </a:prstGeom>
        </p:spPr>
        <p:txBody>
          <a:bodyPr vert="horz" lIns="91440" tIns="45720" rIns="91440" bIns="45720" rtlCol="0" anchor="ctr"/>
          <a:lstStyle>
            <a:lvl1pPr algn="r">
              <a:defRPr sz="1150">
                <a:solidFill>
                  <a:schemeClr val="tx1"/>
                </a:solidFill>
              </a:defRPr>
            </a:lvl1pPr>
          </a:lstStyle>
          <a:p>
            <a:fld id="{5086C185-E49F-4BA3-9A0D-DD62A1B71CE4}" type="slidenum">
              <a:rPr lang="sv-SE" smtClean="0"/>
              <a:t>‹#›</a:t>
            </a:fld>
            <a:endParaRPr lang="sv-SE"/>
          </a:p>
        </p:txBody>
      </p:sp>
    </p:spTree>
    <p:extLst>
      <p:ext uri="{BB962C8B-B14F-4D97-AF65-F5344CB8AC3E}">
        <p14:creationId xmlns:p14="http://schemas.microsoft.com/office/powerpoint/2010/main" val="1441513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0"/>
        </a:spcBef>
        <a:spcAft>
          <a:spcPts val="160"/>
        </a:spcAft>
        <a:buFont typeface="Arial" panose="020B0604020202020204" pitchFamily="34" charset="0"/>
        <a:buChar char="•"/>
        <a:defRPr sz="2400" kern="1200">
          <a:solidFill>
            <a:schemeClr val="tx1"/>
          </a:solidFill>
          <a:latin typeface="+mn-lt"/>
          <a:ea typeface="+mn-ea"/>
          <a:cs typeface="+mn-cs"/>
        </a:defRPr>
      </a:lvl1pPr>
      <a:lvl2pPr marL="378000" indent="-171450" algn="l" defTabSz="685800" rtl="0" eaLnBrk="1" latinLnBrk="0" hangingPunct="1">
        <a:lnSpc>
          <a:spcPct val="90000"/>
        </a:lnSpc>
        <a:spcBef>
          <a:spcPts val="0"/>
        </a:spcBef>
        <a:spcAft>
          <a:spcPts val="160"/>
        </a:spcAft>
        <a:buFont typeface="Arial" panose="020B0604020202020204" pitchFamily="34" charset="0"/>
        <a:buChar char="•"/>
        <a:defRPr sz="2400" i="1" kern="1200">
          <a:solidFill>
            <a:schemeClr val="tx1"/>
          </a:solidFill>
          <a:latin typeface="+mn-lt"/>
          <a:ea typeface="+mn-ea"/>
          <a:cs typeface="+mn-cs"/>
        </a:defRPr>
      </a:lvl2pPr>
      <a:lvl3pPr marL="576000" indent="-171450" algn="l" defTabSz="685800" rtl="0" eaLnBrk="1" latinLnBrk="0" hangingPunct="1">
        <a:lnSpc>
          <a:spcPct val="90000"/>
        </a:lnSpc>
        <a:spcBef>
          <a:spcPts val="0"/>
        </a:spcBef>
        <a:spcAft>
          <a:spcPts val="160"/>
        </a:spcAft>
        <a:buFont typeface="Arial" panose="020B0604020202020204" pitchFamily="34" charset="0"/>
        <a:buChar char="•"/>
        <a:defRPr sz="2000" kern="1200">
          <a:solidFill>
            <a:schemeClr val="tx1"/>
          </a:solidFill>
          <a:latin typeface="+mn-lt"/>
          <a:ea typeface="+mn-ea"/>
          <a:cs typeface="+mn-cs"/>
        </a:defRPr>
      </a:lvl3pPr>
      <a:lvl4pPr marL="792000" indent="-171450" algn="l" defTabSz="685800" rtl="0" eaLnBrk="1" latinLnBrk="0" hangingPunct="1">
        <a:lnSpc>
          <a:spcPct val="90000"/>
        </a:lnSpc>
        <a:spcBef>
          <a:spcPts val="0"/>
        </a:spcBef>
        <a:spcAft>
          <a:spcPts val="160"/>
        </a:spcAft>
        <a:buFont typeface="Arial" panose="020B0604020202020204" pitchFamily="34" charset="0"/>
        <a:buChar char="•"/>
        <a:defRPr sz="2000" i="1" kern="1200">
          <a:solidFill>
            <a:schemeClr val="tx1"/>
          </a:solidFill>
          <a:latin typeface="+mn-lt"/>
          <a:ea typeface="+mn-ea"/>
          <a:cs typeface="+mn-cs"/>
        </a:defRPr>
      </a:lvl4pPr>
      <a:lvl5pPr marL="1008000" indent="-171450" algn="l" defTabSz="685800" rtl="0" eaLnBrk="1" latinLnBrk="0" hangingPunct="1">
        <a:lnSpc>
          <a:spcPct val="90000"/>
        </a:lnSpc>
        <a:spcBef>
          <a:spcPts val="0"/>
        </a:spcBef>
        <a:spcAft>
          <a:spcPts val="160"/>
        </a:spcAft>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huddinge.se/forskola-skola/fritidsverksamh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ervicecenter@huddinge.se" TargetMode="External"/><Relationship Id="rId2" Type="http://schemas.openxmlformats.org/officeDocument/2006/relationships/hyperlink" Target="tel:085353000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uddinge.se/forskola-skola/grundskola/lov-grundskolan/#L%C3%A4s%C3%A5ret-2025/202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Välkommen till Stenmoskolan!</a:t>
            </a:r>
          </a:p>
        </p:txBody>
      </p:sp>
      <p:sp>
        <p:nvSpPr>
          <p:cNvPr id="3" name="Platshållare för innehåll 2"/>
          <p:cNvSpPr>
            <a:spLocks noGrp="1"/>
          </p:cNvSpPr>
          <p:nvPr>
            <p:ph idx="1"/>
          </p:nvPr>
        </p:nvSpPr>
        <p:spPr/>
        <p:txBody>
          <a:bodyPr/>
          <a:lstStyle/>
          <a:p>
            <a:pPr marL="0" indent="0" algn="ctr">
              <a:buNone/>
            </a:pPr>
            <a:r>
              <a:rPr lang="sv-SE" sz="2000" dirty="0"/>
              <a:t>En del av Källbrinks RO</a:t>
            </a:r>
          </a:p>
          <a:p>
            <a:pPr marL="0" indent="0">
              <a:buNone/>
            </a:pPr>
            <a:endParaRPr lang="sv-SE" dirty="0"/>
          </a:p>
          <a:p>
            <a:pPr marL="0" indent="0">
              <a:buNone/>
            </a:pPr>
            <a:r>
              <a:rPr lang="sv-SE" dirty="0"/>
              <a:t>Vi arbetar i arbetslag med våra elever från förskoleklass (6 åringarna) till årskurs 3. </a:t>
            </a:r>
          </a:p>
          <a:p>
            <a:pPr marL="0" indent="0">
              <a:buNone/>
            </a:pPr>
            <a:r>
              <a:rPr lang="sv-SE" sz="2000" dirty="0"/>
              <a:t>I rektorsområdet ingår </a:t>
            </a:r>
            <a:r>
              <a:rPr lang="sv-SE" sz="2000" b="1" dirty="0"/>
              <a:t>Stenmoskolan (f-åk 3), Skogskällan (f-åk 6) och Källbrinksskolan (åk 7-9)</a:t>
            </a:r>
          </a:p>
          <a:p>
            <a:pPr marL="0" indent="0">
              <a:buNone/>
            </a:pPr>
            <a:endParaRPr lang="sv-SE" b="1" dirty="0"/>
          </a:p>
          <a:p>
            <a:pPr marL="0" indent="0">
              <a:buNone/>
            </a:pPr>
            <a:r>
              <a:rPr lang="sv-SE" dirty="0"/>
              <a:t>Caroline Gustafsson – rektor</a:t>
            </a:r>
          </a:p>
          <a:p>
            <a:pPr marL="0" indent="0">
              <a:buNone/>
            </a:pPr>
            <a:endParaRPr lang="sv-SE" sz="1100" dirty="0"/>
          </a:p>
          <a:p>
            <a:pPr marL="0" indent="0">
              <a:buNone/>
            </a:pPr>
            <a:r>
              <a:rPr lang="sv-SE" dirty="0"/>
              <a:t>Ann-Marie Pettersson – bitr.rektor Stenmoskolan</a:t>
            </a:r>
          </a:p>
          <a:p>
            <a:pPr marL="0" indent="0">
              <a:buNone/>
            </a:pPr>
            <a:endParaRPr lang="sv-SE" sz="1200" dirty="0"/>
          </a:p>
          <a:p>
            <a:pPr marL="0" indent="0">
              <a:buNone/>
            </a:pPr>
            <a:r>
              <a:rPr lang="sv-SE" dirty="0"/>
              <a:t>Katja Friman - förskollärare</a:t>
            </a:r>
          </a:p>
        </p:txBody>
      </p:sp>
      <p:sp>
        <p:nvSpPr>
          <p:cNvPr id="4" name="Platshållare för bildnummer 3"/>
          <p:cNvSpPr>
            <a:spLocks noGrp="1"/>
          </p:cNvSpPr>
          <p:nvPr>
            <p:ph type="sldNum" sz="quarter" idx="12"/>
          </p:nvPr>
        </p:nvSpPr>
        <p:spPr/>
        <p:txBody>
          <a:bodyPr/>
          <a:lstStyle/>
          <a:p>
            <a:fld id="{5086C185-E49F-4BA3-9A0D-DD62A1B71CE4}" type="slidenum">
              <a:rPr lang="sv-SE" smtClean="0"/>
              <a:t>1</a:t>
            </a:fld>
            <a:endParaRPr lang="sv-SE"/>
          </a:p>
        </p:txBody>
      </p:sp>
      <p:pic>
        <p:nvPicPr>
          <p:cNvPr id="5" name="Bildobjekt 4">
            <a:extLst>
              <a:ext uri="{FF2B5EF4-FFF2-40B4-BE49-F238E27FC236}">
                <a16:creationId xmlns:a16="http://schemas.microsoft.com/office/drawing/2014/main" id="{441BB923-BEAD-716E-5D1E-44C86E162960}"/>
              </a:ext>
            </a:extLst>
          </p:cNvPr>
          <p:cNvPicPr>
            <a:picLocks noChangeAspect="1"/>
          </p:cNvPicPr>
          <p:nvPr/>
        </p:nvPicPr>
        <p:blipFill>
          <a:blip r:embed="rId2"/>
          <a:stretch>
            <a:fillRect/>
          </a:stretch>
        </p:blipFill>
        <p:spPr>
          <a:xfrm>
            <a:off x="6832752" y="3008952"/>
            <a:ext cx="4513152" cy="2538648"/>
          </a:xfrm>
          <a:prstGeom prst="rect">
            <a:avLst/>
          </a:prstGeom>
        </p:spPr>
      </p:pic>
    </p:spTree>
    <p:extLst>
      <p:ext uri="{BB962C8B-B14F-4D97-AF65-F5344CB8AC3E}">
        <p14:creationId xmlns:p14="http://schemas.microsoft.com/office/powerpoint/2010/main" val="192322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Traditioner</a:t>
            </a:r>
          </a:p>
        </p:txBody>
      </p:sp>
      <p:sp>
        <p:nvSpPr>
          <p:cNvPr id="3" name="Platshållare för innehåll 2"/>
          <p:cNvSpPr>
            <a:spLocks noGrp="1"/>
          </p:cNvSpPr>
          <p:nvPr>
            <p:ph idx="1"/>
          </p:nvPr>
        </p:nvSpPr>
        <p:spPr/>
        <p:txBody>
          <a:bodyPr/>
          <a:lstStyle/>
          <a:p>
            <a:pPr>
              <a:defRPr/>
            </a:pPr>
            <a:r>
              <a:rPr lang="sv-SE" dirty="0"/>
              <a:t>Vi firar första skoldagen</a:t>
            </a:r>
          </a:p>
          <a:p>
            <a:pPr marL="0" indent="0">
              <a:buNone/>
              <a:defRPr/>
            </a:pPr>
            <a:endParaRPr lang="sv-SE" sz="1000" dirty="0"/>
          </a:p>
          <a:p>
            <a:pPr>
              <a:defRPr/>
            </a:pPr>
            <a:r>
              <a:rPr lang="sv-SE" dirty="0"/>
              <a:t>FN-dagen</a:t>
            </a:r>
          </a:p>
          <a:p>
            <a:pPr marL="0" indent="0">
              <a:buNone/>
              <a:defRPr/>
            </a:pPr>
            <a:endParaRPr lang="sv-SE" sz="1000" dirty="0"/>
          </a:p>
          <a:p>
            <a:pPr>
              <a:defRPr/>
            </a:pPr>
            <a:r>
              <a:rPr lang="sv-SE" dirty="0"/>
              <a:t>Lucia</a:t>
            </a:r>
          </a:p>
          <a:p>
            <a:pPr marL="0" indent="0">
              <a:buNone/>
              <a:defRPr/>
            </a:pPr>
            <a:endParaRPr lang="sv-SE" sz="1000" dirty="0"/>
          </a:p>
          <a:p>
            <a:pPr>
              <a:defRPr/>
            </a:pPr>
            <a:r>
              <a:rPr lang="sv-SE" dirty="0"/>
              <a:t>Jullunch</a:t>
            </a:r>
          </a:p>
          <a:p>
            <a:pPr marL="0" indent="0">
              <a:buNone/>
              <a:defRPr/>
            </a:pPr>
            <a:endParaRPr lang="sv-SE" sz="1000" dirty="0"/>
          </a:p>
          <a:p>
            <a:pPr>
              <a:defRPr/>
            </a:pPr>
            <a:r>
              <a:rPr lang="sv-SE" dirty="0"/>
              <a:t>Dans kring granen</a:t>
            </a:r>
          </a:p>
          <a:p>
            <a:pPr marL="0" indent="0">
              <a:buNone/>
              <a:defRPr/>
            </a:pPr>
            <a:endParaRPr lang="sv-SE" sz="1000" dirty="0"/>
          </a:p>
          <a:p>
            <a:pPr>
              <a:defRPr/>
            </a:pPr>
            <a:r>
              <a:rPr lang="sv-SE" dirty="0"/>
              <a:t>En musikalisk avslutning</a:t>
            </a:r>
          </a:p>
        </p:txBody>
      </p:sp>
      <p:sp>
        <p:nvSpPr>
          <p:cNvPr id="4" name="Platshållare för bildnummer 3"/>
          <p:cNvSpPr>
            <a:spLocks noGrp="1"/>
          </p:cNvSpPr>
          <p:nvPr>
            <p:ph type="sldNum" sz="quarter" idx="12"/>
          </p:nvPr>
        </p:nvSpPr>
        <p:spPr/>
        <p:txBody>
          <a:bodyPr/>
          <a:lstStyle/>
          <a:p>
            <a:pPr defTabSz="685800">
              <a:defRPr/>
            </a:pPr>
            <a:fld id="{5086C185-E49F-4BA3-9A0D-DD62A1B71CE4}" type="slidenum">
              <a:rPr lang="sv-SE" sz="863">
                <a:solidFill>
                  <a:prstClr val="black"/>
                </a:solidFill>
                <a:latin typeface="Calibri regular"/>
              </a:rPr>
              <a:pPr defTabSz="685800">
                <a:defRPr/>
              </a:pPr>
              <a:t>10</a:t>
            </a:fld>
            <a:endParaRPr lang="sv-SE" sz="863">
              <a:solidFill>
                <a:prstClr val="black"/>
              </a:solidFill>
              <a:latin typeface="Calibri regular"/>
            </a:endParaRPr>
          </a:p>
        </p:txBody>
      </p:sp>
      <p:pic>
        <p:nvPicPr>
          <p:cNvPr id="5" name="Picture 14" descr="PICT08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99270" y="3158212"/>
            <a:ext cx="3456384" cy="24145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7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En dag i förskoleklass: </a:t>
            </a:r>
          </a:p>
        </p:txBody>
      </p:sp>
      <p:sp>
        <p:nvSpPr>
          <p:cNvPr id="3" name="Platshållare för innehåll 2"/>
          <p:cNvSpPr>
            <a:spLocks noGrp="1"/>
          </p:cNvSpPr>
          <p:nvPr>
            <p:ph idx="1"/>
          </p:nvPr>
        </p:nvSpPr>
        <p:spPr/>
        <p:txBody>
          <a:bodyPr/>
          <a:lstStyle/>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6.30 Öppnar fritids och frukost serveras i matsalen fram till kl.7.15</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7.30 Morgonomsorg - ute </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8.30 Samling/arbetspass</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9.30 Rast ute</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10.00 Sagostund/Arbetspass</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10.30 Lunch</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11.00 Rast </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11.30 Arbetspass</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13.00 Fritids ute</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14.30 </a:t>
            </a:r>
            <a:r>
              <a:rPr lang="sv-SE" altLang="sv-SE" dirty="0" err="1">
                <a:latin typeface="Calibri regular"/>
                <a:cs typeface="Tahoma" panose="020B0604030504040204" pitchFamily="34" charset="0"/>
                <a:sym typeface="Tahoma" panose="020B0604030504040204" pitchFamily="34" charset="0"/>
              </a:rPr>
              <a:t>Mellis</a:t>
            </a:r>
            <a:r>
              <a:rPr lang="sv-SE" altLang="sv-SE" dirty="0">
                <a:latin typeface="Calibri regular"/>
                <a:cs typeface="Tahoma" panose="020B0604030504040204" pitchFamily="34" charset="0"/>
                <a:sym typeface="Tahoma" panose="020B0604030504040204" pitchFamily="34" charset="0"/>
              </a:rPr>
              <a:t> i matsalen</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15.00 Fritidsaktiviteter</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16.30 Sammanslagning Mellangården</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latin typeface="Calibri regular"/>
                <a:cs typeface="Tahoma" panose="020B0604030504040204" pitchFamily="34" charset="0"/>
                <a:sym typeface="Tahoma" panose="020B0604030504040204" pitchFamily="34" charset="0"/>
              </a:rPr>
              <a:t>17.30-Stängning mån-tors</a:t>
            </a:r>
          </a:p>
          <a:p>
            <a:pPr marL="68263" indent="-68263" defTabSz="620713">
              <a:lnSpc>
                <a:spcPts val="2000"/>
              </a:lnSpc>
              <a:spcBef>
                <a:spcPts val="300"/>
              </a:spcBef>
              <a:buClr>
                <a:srgbClr val="808080"/>
              </a:buClr>
              <a:buSzPct val="80000"/>
              <a:buFont typeface="Tahoma" panose="020B0604030504040204" pitchFamily="34" charset="0"/>
              <a:buChar char="•"/>
            </a:pPr>
            <a:r>
              <a:rPr lang="sv-SE" altLang="sv-SE" dirty="0">
                <a:solidFill>
                  <a:srgbClr val="808080"/>
                </a:solidFill>
                <a:latin typeface="Calibri regular"/>
                <a:cs typeface="Tahoma" panose="020B0604030504040204" pitchFamily="34" charset="0"/>
                <a:sym typeface="Tahoma" panose="020B0604030504040204" pitchFamily="34" charset="0"/>
              </a:rPr>
              <a:t>  17.oo stängning </a:t>
            </a:r>
            <a:r>
              <a:rPr lang="sv-SE" altLang="sv-SE" dirty="0" err="1">
                <a:solidFill>
                  <a:srgbClr val="808080"/>
                </a:solidFill>
                <a:latin typeface="Calibri regular"/>
                <a:cs typeface="Tahoma" panose="020B0604030504040204" pitchFamily="34" charset="0"/>
                <a:sym typeface="Tahoma" panose="020B0604030504040204" pitchFamily="34" charset="0"/>
              </a:rPr>
              <a:t>fre</a:t>
            </a:r>
            <a:endParaRPr lang="sv-SE" altLang="sv-SE" dirty="0">
              <a:solidFill>
                <a:srgbClr val="808080"/>
              </a:solidFill>
              <a:latin typeface="Calibri regular"/>
              <a:cs typeface="Tahoma" panose="020B0604030504040204" pitchFamily="34" charset="0"/>
              <a:sym typeface="Tahoma" panose="020B0604030504040204" pitchFamily="34" charset="0"/>
            </a:endParaRPr>
          </a:p>
        </p:txBody>
      </p:sp>
      <p:sp>
        <p:nvSpPr>
          <p:cNvPr id="4" name="Platshållare för bildnummer 3"/>
          <p:cNvSpPr>
            <a:spLocks noGrp="1"/>
          </p:cNvSpPr>
          <p:nvPr>
            <p:ph type="sldNum" sz="quarter" idx="12"/>
          </p:nvPr>
        </p:nvSpPr>
        <p:spPr/>
        <p:txBody>
          <a:bodyPr/>
          <a:lstStyle/>
          <a:p>
            <a:fld id="{5086C185-E49F-4BA3-9A0D-DD62A1B71CE4}" type="slidenum">
              <a:rPr lang="sv-SE" smtClean="0"/>
              <a:t>11</a:t>
            </a:fld>
            <a:endParaRPr lang="sv-SE"/>
          </a:p>
        </p:txBody>
      </p:sp>
    </p:spTree>
    <p:extLst>
      <p:ext uri="{BB962C8B-B14F-4D97-AF65-F5344CB8AC3E}">
        <p14:creationId xmlns:p14="http://schemas.microsoft.com/office/powerpoint/2010/main" val="244246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Fritidshem och öppen fritidshemsverksamhet </a:t>
            </a:r>
          </a:p>
        </p:txBody>
      </p:sp>
      <p:sp>
        <p:nvSpPr>
          <p:cNvPr id="3" name="Platshållare för innehåll 2"/>
          <p:cNvSpPr>
            <a:spLocks noGrp="1"/>
          </p:cNvSpPr>
          <p:nvPr>
            <p:ph idx="1"/>
          </p:nvPr>
        </p:nvSpPr>
        <p:spPr>
          <a:xfrm>
            <a:off x="360000" y="1352549"/>
            <a:ext cx="11832000" cy="4548629"/>
          </a:xfrm>
        </p:spPr>
        <p:txBody>
          <a:bodyPr/>
          <a:lstStyle/>
          <a:p>
            <a:r>
              <a:rPr lang="sv-SE" dirty="0"/>
              <a:t>Fritidshem för barn i åldrarna 6-9 år.</a:t>
            </a:r>
          </a:p>
          <a:p>
            <a:pPr lvl="2"/>
            <a:r>
              <a:rPr lang="sv-SE" dirty="0"/>
              <a:t>Kostnad fritidshem, maxtaxa</a:t>
            </a:r>
          </a:p>
          <a:p>
            <a:pPr marL="0" indent="0">
              <a:buNone/>
            </a:pPr>
            <a:endParaRPr lang="sv-SE" dirty="0"/>
          </a:p>
          <a:p>
            <a:r>
              <a:rPr lang="sv-SE" dirty="0"/>
              <a:t>Du ansöker till fritids när du vet vilken skola ditt barn kommer att börja på.</a:t>
            </a:r>
          </a:p>
          <a:p>
            <a:pPr marL="0" indent="0">
              <a:buNone/>
            </a:pPr>
            <a:endParaRPr lang="sv-SE" dirty="0"/>
          </a:p>
          <a:p>
            <a:r>
              <a:rPr lang="sv-SE" dirty="0"/>
              <a:t>Elev kan gå på fritidshem eller öppen fritidshemsverksamhet från den 1 augusti under förutsättning att vårdnadshavare ansökt om plats.</a:t>
            </a:r>
          </a:p>
          <a:p>
            <a:endParaRPr lang="sv-SE" dirty="0"/>
          </a:p>
          <a:p>
            <a:r>
              <a:rPr lang="sv-SE" dirty="0"/>
              <a:t>Ytterligare information om fritids hittar du här: </a:t>
            </a:r>
          </a:p>
          <a:p>
            <a:pPr marL="0" indent="0">
              <a:buNone/>
            </a:pPr>
            <a:r>
              <a:rPr lang="sv-SE" dirty="0">
                <a:hlinkClick r:id="rId2"/>
              </a:rPr>
              <a:t>https://www.huddinge.se/forskola-skola/fritidsverksamhet/</a:t>
            </a:r>
            <a:endParaRPr lang="sv-SE" dirty="0"/>
          </a:p>
          <a:p>
            <a:pPr marL="0" indent="0">
              <a:buNone/>
            </a:pPr>
            <a:endParaRPr lang="sv-SE" dirty="0"/>
          </a:p>
          <a:p>
            <a:endParaRPr lang="sv-SE" dirty="0"/>
          </a:p>
          <a:p>
            <a:pPr marL="0" indent="0">
              <a:buNone/>
            </a:pPr>
            <a:endParaRPr lang="sv-SE" dirty="0"/>
          </a:p>
          <a:p>
            <a:pPr marL="0" indent="0">
              <a:buNone/>
            </a:pPr>
            <a:endParaRPr lang="sv-SE" dirty="0"/>
          </a:p>
        </p:txBody>
      </p:sp>
      <p:sp>
        <p:nvSpPr>
          <p:cNvPr id="4" name="Platshållare för bildnummer 3"/>
          <p:cNvSpPr>
            <a:spLocks noGrp="1"/>
          </p:cNvSpPr>
          <p:nvPr>
            <p:ph type="sldNum" sz="quarter" idx="12"/>
          </p:nvPr>
        </p:nvSpPr>
        <p:spPr/>
        <p:txBody>
          <a:bodyPr/>
          <a:lstStyle/>
          <a:p>
            <a:fld id="{5086C185-E49F-4BA3-9A0D-DD62A1B71CE4}" type="slidenum">
              <a:rPr lang="sv-SE" smtClean="0"/>
              <a:t>12</a:t>
            </a:fld>
            <a:endParaRPr lang="sv-SE"/>
          </a:p>
        </p:txBody>
      </p:sp>
    </p:spTree>
    <p:extLst>
      <p:ext uri="{BB962C8B-B14F-4D97-AF65-F5344CB8AC3E}">
        <p14:creationId xmlns:p14="http://schemas.microsoft.com/office/powerpoint/2010/main" val="53485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Fritidshem på Stenmoskolan </a:t>
            </a:r>
          </a:p>
        </p:txBody>
      </p:sp>
      <p:sp>
        <p:nvSpPr>
          <p:cNvPr id="3" name="Platshållare för innehåll 2"/>
          <p:cNvSpPr>
            <a:spLocks noGrp="1"/>
          </p:cNvSpPr>
          <p:nvPr>
            <p:ph idx="1"/>
          </p:nvPr>
        </p:nvSpPr>
        <p:spPr/>
        <p:txBody>
          <a:bodyPr/>
          <a:lstStyle/>
          <a:p>
            <a:r>
              <a:rPr lang="sv-SE" dirty="0"/>
              <a:t>Fritidshemmets verksamhet bedrivs på skolan. </a:t>
            </a:r>
          </a:p>
          <a:p>
            <a:pPr lvl="1"/>
            <a:r>
              <a:rPr lang="sv-SE" i="0" dirty="0"/>
              <a:t>Förskoleklassen har egen fritidsverksamhet från att skolan slutar kl.13.00 till övergången till stängningsfritids ca 16.20. På lov blir det ofta sammanslagning med exempelvis åk 1 beroende på hur många elever som är i behov av omsorg. </a:t>
            </a:r>
          </a:p>
          <a:p>
            <a:pPr lvl="1"/>
            <a:endParaRPr lang="sv-SE" i="0" dirty="0"/>
          </a:p>
          <a:p>
            <a:pPr lvl="1"/>
            <a:r>
              <a:rPr lang="sv-SE" i="0" dirty="0"/>
              <a:t>V.29-31 har fritids stängt på Stenmoskolan och sommarfritids kommer att erbjudas på en skola i närområdet. </a:t>
            </a:r>
          </a:p>
          <a:p>
            <a:pPr lvl="1"/>
            <a:endParaRPr lang="sv-SE" i="0" dirty="0"/>
          </a:p>
          <a:p>
            <a:pPr lvl="1"/>
            <a:r>
              <a:rPr lang="sv-SE" i="0" dirty="0"/>
              <a:t>Under v.32 är det fortfarande semesterveckor för personalen och vi kan inte garantera att någon personal knuten till er klass är på plats under dessa veckor. </a:t>
            </a:r>
          </a:p>
          <a:p>
            <a:pPr lvl="1"/>
            <a:endParaRPr lang="sv-SE" dirty="0"/>
          </a:p>
          <a:p>
            <a:pPr marL="206550" lvl="1" indent="0">
              <a:buNone/>
            </a:pPr>
            <a:endParaRPr lang="sv-SE" dirty="0"/>
          </a:p>
          <a:p>
            <a:pPr marL="206550" lvl="1" indent="0">
              <a:buNone/>
            </a:pPr>
            <a:endParaRPr lang="sv-SE" dirty="0"/>
          </a:p>
          <a:p>
            <a:pPr marL="206550" lvl="1" indent="0">
              <a:buNone/>
            </a:pPr>
            <a:endParaRPr lang="sv-SE" dirty="0"/>
          </a:p>
          <a:p>
            <a:pPr marL="0" indent="0">
              <a:buNone/>
            </a:pPr>
            <a:endParaRPr lang="sv-SE" dirty="0"/>
          </a:p>
        </p:txBody>
      </p:sp>
      <p:sp>
        <p:nvSpPr>
          <p:cNvPr id="4" name="Platshållare för bildnummer 3"/>
          <p:cNvSpPr>
            <a:spLocks noGrp="1"/>
          </p:cNvSpPr>
          <p:nvPr>
            <p:ph type="sldNum" sz="quarter" idx="12"/>
          </p:nvPr>
        </p:nvSpPr>
        <p:spPr/>
        <p:txBody>
          <a:bodyPr/>
          <a:lstStyle/>
          <a:p>
            <a:fld id="{5086C185-E49F-4BA3-9A0D-DD62A1B71CE4}" type="slidenum">
              <a:rPr lang="sv-SE" smtClean="0"/>
              <a:t>13</a:t>
            </a:fld>
            <a:endParaRPr lang="sv-SE"/>
          </a:p>
        </p:txBody>
      </p:sp>
    </p:spTree>
    <p:extLst>
      <p:ext uri="{BB962C8B-B14F-4D97-AF65-F5344CB8AC3E}">
        <p14:creationId xmlns:p14="http://schemas.microsoft.com/office/powerpoint/2010/main" val="352663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Ansökan – Söka skola läsåret 2025/2026</a:t>
            </a:r>
          </a:p>
        </p:txBody>
      </p:sp>
      <p:sp>
        <p:nvSpPr>
          <p:cNvPr id="3" name="Platshållare för innehåll 2"/>
          <p:cNvSpPr>
            <a:spLocks noGrp="1"/>
          </p:cNvSpPr>
          <p:nvPr>
            <p:ph idx="1"/>
          </p:nvPr>
        </p:nvSpPr>
        <p:spPr/>
        <p:txBody>
          <a:bodyPr/>
          <a:lstStyle/>
          <a:p>
            <a:r>
              <a:rPr lang="sv-SE" dirty="0"/>
              <a:t>Ansökningsperiod 15 januari-15 februari 2025</a:t>
            </a:r>
          </a:p>
          <a:p>
            <a:pPr marL="0" indent="0">
              <a:buNone/>
            </a:pPr>
            <a:endParaRPr lang="sv-SE" dirty="0"/>
          </a:p>
          <a:p>
            <a:r>
              <a:rPr lang="sv-SE" dirty="0"/>
              <a:t>Ansökan sker via e-tjänst. Länk finns på </a:t>
            </a:r>
            <a:r>
              <a:rPr lang="sv-SE" i="1" dirty="0"/>
              <a:t>huddinge.se/</a:t>
            </a:r>
            <a:r>
              <a:rPr lang="sv-SE" i="1" dirty="0" err="1"/>
              <a:t>sokaskola</a:t>
            </a:r>
            <a:r>
              <a:rPr lang="sv-SE" i="1" dirty="0"/>
              <a:t> </a:t>
            </a:r>
          </a:p>
          <a:p>
            <a:pPr marL="0" indent="0">
              <a:buNone/>
            </a:pPr>
            <a:r>
              <a:rPr lang="sv-SE" dirty="0"/>
              <a:t> </a:t>
            </a:r>
          </a:p>
          <a:p>
            <a:r>
              <a:rPr lang="sv-SE" dirty="0"/>
              <a:t>E-legitimation (</a:t>
            </a:r>
            <a:r>
              <a:rPr lang="sv-SE" dirty="0" err="1"/>
              <a:t>BankID</a:t>
            </a:r>
            <a:r>
              <a:rPr lang="sv-SE" dirty="0"/>
              <a:t>/Mobilt </a:t>
            </a:r>
            <a:r>
              <a:rPr lang="sv-SE" dirty="0" err="1"/>
              <a:t>BankID</a:t>
            </a:r>
            <a:r>
              <a:rPr lang="sv-SE" dirty="0"/>
              <a:t>) krävs för att kunna söka via e-tjänsten. </a:t>
            </a:r>
          </a:p>
          <a:p>
            <a:endParaRPr lang="sv-SE" dirty="0"/>
          </a:p>
          <a:p>
            <a:r>
              <a:rPr lang="sv-SE" dirty="0"/>
              <a:t>Om du inte har e-legitimation eller behöver annan hjälp med att ansöka, </a:t>
            </a:r>
            <a:br>
              <a:rPr lang="sv-SE" dirty="0"/>
            </a:br>
            <a:r>
              <a:rPr lang="sv-SE" dirty="0"/>
              <a:t>kontakta Huddinge servicecenter.</a:t>
            </a:r>
            <a:br>
              <a:rPr lang="sv-SE" dirty="0"/>
            </a:br>
            <a:r>
              <a:rPr lang="nb-NO" b="0" i="0" dirty="0">
                <a:solidFill>
                  <a:srgbClr val="202020"/>
                </a:solidFill>
                <a:effectLst/>
                <a:latin typeface="Source Sans Pro" panose="020B0503030403020204" pitchFamily="34" charset="0"/>
              </a:rPr>
              <a:t>Telefon: </a:t>
            </a:r>
            <a:r>
              <a:rPr lang="nb-NO" b="0" i="0" u="none" strike="noStrike" dirty="0">
                <a:solidFill>
                  <a:srgbClr val="008296"/>
                </a:solidFill>
                <a:effectLst/>
                <a:latin typeface="Source Sans Pro" panose="020B0503030403020204" pitchFamily="34" charset="0"/>
                <a:hlinkClick r:id="rId2"/>
              </a:rPr>
              <a:t>08-535 300 00</a:t>
            </a:r>
            <a:br>
              <a:rPr lang="nb-NO" dirty="0"/>
            </a:br>
            <a:r>
              <a:rPr lang="nb-NO" b="0" i="0" dirty="0">
                <a:solidFill>
                  <a:srgbClr val="202020"/>
                </a:solidFill>
                <a:effectLst/>
                <a:latin typeface="Source Sans Pro" panose="020B0503030403020204" pitchFamily="34" charset="0"/>
              </a:rPr>
              <a:t>E-post: </a:t>
            </a:r>
            <a:r>
              <a:rPr lang="nb-NO" b="0" i="0" u="none" strike="noStrike" dirty="0">
                <a:solidFill>
                  <a:srgbClr val="008296"/>
                </a:solidFill>
                <a:effectLst/>
                <a:latin typeface="Source Sans Pro" panose="020B0503030403020204" pitchFamily="34" charset="0"/>
                <a:hlinkClick r:id="rId3"/>
              </a:rPr>
              <a:t>servicecenter@huddinge.se</a:t>
            </a:r>
            <a:endParaRPr lang="nb-NO" b="0" i="0" u="none" strike="noStrike" dirty="0">
              <a:solidFill>
                <a:srgbClr val="008296"/>
              </a:solidFill>
              <a:effectLst/>
              <a:latin typeface="Source Sans Pro" panose="020B0503030403020204" pitchFamily="34" charset="0"/>
            </a:endParaRPr>
          </a:p>
          <a:p>
            <a:pPr marL="0" indent="0">
              <a:buNone/>
            </a:pPr>
            <a:endParaRPr lang="nb-NO" dirty="0">
              <a:latin typeface="Source Sans Pro" panose="020B0503030403020204" pitchFamily="34" charset="0"/>
            </a:endParaRPr>
          </a:p>
          <a:p>
            <a:r>
              <a:rPr lang="nb-NO" dirty="0">
                <a:latin typeface="Source Sans Pro" panose="020B0503030403020204" pitchFamily="34" charset="0"/>
              </a:rPr>
              <a:t>Besked om skolplacering kommer i mars</a:t>
            </a:r>
            <a:endParaRPr lang="sv-SE" dirty="0"/>
          </a:p>
          <a:p>
            <a:endParaRPr lang="sv-SE" dirty="0"/>
          </a:p>
          <a:p>
            <a:pPr marL="206550" lvl="1" indent="0">
              <a:buNone/>
            </a:pPr>
            <a:r>
              <a:rPr lang="sv-SE" dirty="0"/>
              <a:t> </a:t>
            </a:r>
          </a:p>
        </p:txBody>
      </p:sp>
      <p:sp>
        <p:nvSpPr>
          <p:cNvPr id="4" name="Platshållare för bildnummer 3"/>
          <p:cNvSpPr>
            <a:spLocks noGrp="1"/>
          </p:cNvSpPr>
          <p:nvPr>
            <p:ph type="sldNum" sz="quarter" idx="12"/>
          </p:nvPr>
        </p:nvSpPr>
        <p:spPr/>
        <p:txBody>
          <a:bodyPr/>
          <a:lstStyle/>
          <a:p>
            <a:fld id="{5086C185-E49F-4BA3-9A0D-DD62A1B71CE4}" type="slidenum">
              <a:rPr lang="sv-SE" smtClean="0"/>
              <a:t>14</a:t>
            </a:fld>
            <a:endParaRPr lang="sv-SE"/>
          </a:p>
        </p:txBody>
      </p:sp>
    </p:spTree>
    <p:extLst>
      <p:ext uri="{BB962C8B-B14F-4D97-AF65-F5344CB8AC3E}">
        <p14:creationId xmlns:p14="http://schemas.microsoft.com/office/powerpoint/2010/main" val="290276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Skolstart</a:t>
            </a:r>
          </a:p>
        </p:txBody>
      </p:sp>
      <p:sp>
        <p:nvSpPr>
          <p:cNvPr id="3" name="Platshållare för innehåll 2"/>
          <p:cNvSpPr>
            <a:spLocks noGrp="1"/>
          </p:cNvSpPr>
          <p:nvPr>
            <p:ph idx="1"/>
          </p:nvPr>
        </p:nvSpPr>
        <p:spPr>
          <a:xfrm>
            <a:off x="360000" y="1310400"/>
            <a:ext cx="9606960" cy="4039200"/>
          </a:xfrm>
        </p:spPr>
        <p:txBody>
          <a:bodyPr/>
          <a:lstStyle/>
          <a:p>
            <a:r>
              <a:rPr lang="sv-SE" b="1" dirty="0"/>
              <a:t>18 augusti 2025</a:t>
            </a:r>
            <a:r>
              <a:rPr lang="sv-SE" dirty="0"/>
              <a:t>, se läsårsdata på huddinge.se för detaljerad information:</a:t>
            </a:r>
          </a:p>
          <a:p>
            <a:pPr marL="0" indent="0">
              <a:buNone/>
            </a:pPr>
            <a:r>
              <a:rPr lang="sv-SE" dirty="0"/>
              <a:t>  </a:t>
            </a:r>
            <a:r>
              <a:rPr lang="sv-SE" dirty="0">
                <a:hlinkClick r:id="rId2"/>
              </a:rPr>
              <a:t>Läsårstider och lov</a:t>
            </a:r>
            <a:endParaRPr lang="sv-SE" dirty="0"/>
          </a:p>
          <a:p>
            <a:pPr marL="0" indent="0">
              <a:buNone/>
            </a:pPr>
            <a:endParaRPr lang="sv-SE" dirty="0"/>
          </a:p>
          <a:p>
            <a:r>
              <a:rPr lang="sv-SE" b="1" i="1" dirty="0"/>
              <a:t>huddinge.se/</a:t>
            </a:r>
            <a:r>
              <a:rPr lang="sv-SE" b="1" i="1" dirty="0" err="1"/>
              <a:t>sokaskola</a:t>
            </a:r>
            <a:br>
              <a:rPr lang="sv-SE" dirty="0"/>
            </a:br>
            <a:r>
              <a:rPr lang="sv-SE" dirty="0"/>
              <a:t>Fördjupad information om att söka skola samt information på andra språk </a:t>
            </a:r>
          </a:p>
          <a:p>
            <a:endParaRPr lang="sv-SE" dirty="0"/>
          </a:p>
          <a:p>
            <a:r>
              <a:rPr lang="sv-SE" b="1" i="1" dirty="0"/>
              <a:t>huddinge.se</a:t>
            </a:r>
            <a:br>
              <a:rPr lang="sv-SE" dirty="0"/>
            </a:br>
            <a:r>
              <a:rPr lang="sv-SE" dirty="0"/>
              <a:t>Mer information om fritidshem, skolskjuts, modersmål och grundsärskola, riktlinjer etc.</a:t>
            </a:r>
          </a:p>
          <a:p>
            <a:endParaRPr lang="sv-SE" dirty="0"/>
          </a:p>
        </p:txBody>
      </p:sp>
      <p:sp>
        <p:nvSpPr>
          <p:cNvPr id="4" name="Platshållare för bildnummer 3"/>
          <p:cNvSpPr>
            <a:spLocks noGrp="1"/>
          </p:cNvSpPr>
          <p:nvPr>
            <p:ph type="sldNum" sz="quarter" idx="12"/>
          </p:nvPr>
        </p:nvSpPr>
        <p:spPr/>
        <p:txBody>
          <a:bodyPr/>
          <a:lstStyle/>
          <a:p>
            <a:fld id="{5086C185-E49F-4BA3-9A0D-DD62A1B71CE4}" type="slidenum">
              <a:rPr lang="sv-SE" smtClean="0"/>
              <a:t>15</a:t>
            </a:fld>
            <a:endParaRPr lang="sv-SE"/>
          </a:p>
        </p:txBody>
      </p:sp>
    </p:spTree>
    <p:extLst>
      <p:ext uri="{BB962C8B-B14F-4D97-AF65-F5344CB8AC3E}">
        <p14:creationId xmlns:p14="http://schemas.microsoft.com/office/powerpoint/2010/main" val="178947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3BBA2-C91E-CA53-41BE-8A41518D0119}"/>
              </a:ext>
            </a:extLst>
          </p:cNvPr>
          <p:cNvSpPr>
            <a:spLocks noGrp="1"/>
          </p:cNvSpPr>
          <p:nvPr>
            <p:ph type="title"/>
          </p:nvPr>
        </p:nvSpPr>
        <p:spPr/>
        <p:txBody>
          <a:bodyPr/>
          <a:lstStyle/>
          <a:p>
            <a:r>
              <a:rPr lang="sv-SE" dirty="0"/>
              <a:t>Fort.</a:t>
            </a:r>
          </a:p>
        </p:txBody>
      </p:sp>
      <p:sp>
        <p:nvSpPr>
          <p:cNvPr id="3" name="Platshållare för innehåll 2">
            <a:extLst>
              <a:ext uri="{FF2B5EF4-FFF2-40B4-BE49-F238E27FC236}">
                <a16:creationId xmlns:a16="http://schemas.microsoft.com/office/drawing/2014/main" id="{B314856D-A1DD-D304-E472-5CDF45EB5E49}"/>
              </a:ext>
            </a:extLst>
          </p:cNvPr>
          <p:cNvSpPr>
            <a:spLocks noGrp="1"/>
          </p:cNvSpPr>
          <p:nvPr>
            <p:ph idx="1"/>
          </p:nvPr>
        </p:nvSpPr>
        <p:spPr/>
        <p:txBody>
          <a:bodyPr/>
          <a:lstStyle/>
          <a:p>
            <a:pPr marL="285750" indent="-285750">
              <a:defRPr/>
            </a:pPr>
            <a:r>
              <a:rPr lang="sv-SE" dirty="0">
                <a:latin typeface="Calibri regular"/>
                <a:cs typeface="Arial" pitchFamily="34" charset="0"/>
              </a:rPr>
              <a:t>Efter att placeringen är klar träffas skolan och förskolan för samråd kring gruppindelningen, förskolan informerar om barn i behov av särskilt stöd, (med föräldrars medgivande). Grupperna är preliminära fram till v.44.</a:t>
            </a:r>
          </a:p>
          <a:p>
            <a:pPr marL="0" indent="0">
              <a:buNone/>
              <a:defRPr/>
            </a:pPr>
            <a:endParaRPr lang="sv-SE" dirty="0">
              <a:latin typeface="Calibri regular"/>
              <a:cs typeface="Arial" pitchFamily="34" charset="0"/>
            </a:endParaRPr>
          </a:p>
          <a:p>
            <a:pPr marL="285750" indent="-285750">
              <a:defRPr/>
            </a:pPr>
            <a:r>
              <a:rPr lang="sv-SE" dirty="0">
                <a:latin typeface="Calibri regular"/>
                <a:cs typeface="Arial" pitchFamily="34" charset="0"/>
              </a:rPr>
              <a:t>Välkomstbrev skickas ut med information kring skolstart. </a:t>
            </a:r>
          </a:p>
          <a:p>
            <a:pPr marL="0" indent="0">
              <a:buFontTx/>
              <a:buNone/>
              <a:defRPr/>
            </a:pPr>
            <a:r>
              <a:rPr lang="sv-SE" sz="1600" dirty="0">
                <a:latin typeface="Calibri regular"/>
                <a:cs typeface="Arial" pitchFamily="34" charset="0"/>
              </a:rPr>
              <a:t>	</a:t>
            </a:r>
            <a:r>
              <a:rPr lang="sv-SE" sz="1600" dirty="0">
                <a:solidFill>
                  <a:srgbClr val="FF0000"/>
                </a:solidFill>
                <a:latin typeface="Calibri regular"/>
                <a:cs typeface="Arial" pitchFamily="34" charset="0"/>
              </a:rPr>
              <a:t>	</a:t>
            </a:r>
            <a:r>
              <a:rPr lang="sv-SE" sz="1600" dirty="0">
                <a:latin typeface="Calibri regular"/>
                <a:cs typeface="Arial" pitchFamily="34" charset="0"/>
              </a:rPr>
              <a:t>	</a:t>
            </a:r>
            <a:r>
              <a:rPr lang="sv-SE" sz="1600" dirty="0">
                <a:solidFill>
                  <a:srgbClr val="FF0000"/>
                </a:solidFill>
                <a:latin typeface="Calibri regular"/>
                <a:cs typeface="Arial" pitchFamily="34" charset="0"/>
              </a:rPr>
              <a:t>	</a:t>
            </a:r>
          </a:p>
          <a:p>
            <a:pPr marL="285750" indent="-285750">
              <a:defRPr/>
            </a:pPr>
            <a:r>
              <a:rPr lang="sv-SE" dirty="0">
                <a:latin typeface="Calibri regular"/>
                <a:cs typeface="Arial" pitchFamily="34" charset="0"/>
              </a:rPr>
              <a:t>Övergångssamtal från förskola till skola vid behov.</a:t>
            </a:r>
          </a:p>
          <a:p>
            <a:pPr marL="0" indent="0">
              <a:buNone/>
              <a:defRPr/>
            </a:pPr>
            <a:endParaRPr lang="sv-SE" dirty="0">
              <a:latin typeface="Calibri regular"/>
              <a:cs typeface="Arial" pitchFamily="34" charset="0"/>
            </a:endParaRPr>
          </a:p>
          <a:p>
            <a:pPr marL="285750" indent="-285750">
              <a:defRPr/>
            </a:pPr>
            <a:r>
              <a:rPr lang="sv-SE" dirty="0">
                <a:latin typeface="Calibri regular"/>
                <a:cs typeface="Arial" pitchFamily="34" charset="0"/>
              </a:rPr>
              <a:t>Lära känna-samtal med barn och vårdnadshavare i början av terminen.</a:t>
            </a:r>
          </a:p>
          <a:p>
            <a:pPr marL="285750" indent="-285750">
              <a:defRPr/>
            </a:pPr>
            <a:endParaRPr lang="sv-SE" dirty="0">
              <a:latin typeface="Calibri regular"/>
              <a:cs typeface="Arial" pitchFamily="34" charset="0"/>
            </a:endParaRPr>
          </a:p>
          <a:p>
            <a:pPr marL="285750" indent="-285750">
              <a:defRPr/>
            </a:pPr>
            <a:r>
              <a:rPr lang="sv-SE" dirty="0">
                <a:latin typeface="Calibri regular"/>
                <a:cs typeface="Arial" pitchFamily="34" charset="0"/>
              </a:rPr>
              <a:t>Skolan börjar den 18 augusti.</a:t>
            </a:r>
          </a:p>
          <a:p>
            <a:pPr marL="285750" indent="-285750">
              <a:defRPr/>
            </a:pPr>
            <a:endParaRPr lang="sv-SE" dirty="0">
              <a:latin typeface="Calibri regular"/>
              <a:cs typeface="Arial" pitchFamily="34" charset="0"/>
            </a:endParaRPr>
          </a:p>
          <a:p>
            <a:pPr marL="285750" indent="-285750">
              <a:defRPr/>
            </a:pPr>
            <a:r>
              <a:rPr lang="sv-SE" dirty="0">
                <a:latin typeface="Calibri regular"/>
                <a:cs typeface="Arial" pitchFamily="34" charset="0"/>
              </a:rPr>
              <a:t>Föräldramöte i början av höstterminen.</a:t>
            </a:r>
          </a:p>
          <a:p>
            <a:endParaRPr lang="sv-SE" dirty="0"/>
          </a:p>
        </p:txBody>
      </p:sp>
      <p:sp>
        <p:nvSpPr>
          <p:cNvPr id="4" name="Platshållare för bildnummer 3">
            <a:extLst>
              <a:ext uri="{FF2B5EF4-FFF2-40B4-BE49-F238E27FC236}">
                <a16:creationId xmlns:a16="http://schemas.microsoft.com/office/drawing/2014/main" id="{27E5A2B1-3ADF-8848-1C27-2C74BCAB94BB}"/>
              </a:ext>
            </a:extLst>
          </p:cNvPr>
          <p:cNvSpPr>
            <a:spLocks noGrp="1"/>
          </p:cNvSpPr>
          <p:nvPr>
            <p:ph type="sldNum" sz="quarter" idx="12"/>
          </p:nvPr>
        </p:nvSpPr>
        <p:spPr/>
        <p:txBody>
          <a:bodyPr/>
          <a:lstStyle/>
          <a:p>
            <a:fld id="{5086C185-E49F-4BA3-9A0D-DD62A1B71CE4}" type="slidenum">
              <a:rPr lang="sv-SE" smtClean="0"/>
              <a:t>16</a:t>
            </a:fld>
            <a:endParaRPr lang="sv-SE"/>
          </a:p>
        </p:txBody>
      </p:sp>
    </p:spTree>
    <p:extLst>
      <p:ext uri="{BB962C8B-B14F-4D97-AF65-F5344CB8AC3E}">
        <p14:creationId xmlns:p14="http://schemas.microsoft.com/office/powerpoint/2010/main" val="253092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vill gärna veta lite mer om ert barn innan skolstart</a:t>
            </a:r>
          </a:p>
        </p:txBody>
      </p:sp>
      <p:sp>
        <p:nvSpPr>
          <p:cNvPr id="3" name="Platshållare för innehåll 2"/>
          <p:cNvSpPr>
            <a:spLocks noGrp="1"/>
          </p:cNvSpPr>
          <p:nvPr>
            <p:ph idx="1"/>
          </p:nvPr>
        </p:nvSpPr>
        <p:spPr/>
        <p:txBody>
          <a:bodyPr/>
          <a:lstStyle/>
          <a:p>
            <a:r>
              <a:rPr lang="sv-SE" dirty="0"/>
              <a:t>Här är det viktigt att ni som föräldrar ger ert samtycke till att pedagogerna på förskolan berättar om era barns behov så att vi kan möta dem utifrån deras behov. Det kommer att finnas en särskild blankett som ni fyller i tillsammans med </a:t>
            </a:r>
            <a:r>
              <a:rPr lang="sv-SE" dirty="0" err="1"/>
              <a:t>förskolepedagogerna</a:t>
            </a:r>
            <a:r>
              <a:rPr lang="sv-SE" dirty="0"/>
              <a:t> på ert barns förskola. </a:t>
            </a:r>
          </a:p>
          <a:p>
            <a:endParaRPr lang="sv-SE" dirty="0"/>
          </a:p>
          <a:p>
            <a:r>
              <a:rPr lang="sv-SE" dirty="0"/>
              <a:t>Vilket stöd kan barnet behöva utöver det vanliga mottagandet i skolan?</a:t>
            </a:r>
          </a:p>
          <a:p>
            <a:endParaRPr lang="sv-SE" dirty="0"/>
          </a:p>
          <a:p>
            <a:r>
              <a:rPr lang="sv-SE" dirty="0"/>
              <a:t>Hur fungerar barnet i grupp?</a:t>
            </a:r>
          </a:p>
          <a:p>
            <a:endParaRPr lang="sv-SE" dirty="0"/>
          </a:p>
          <a:p>
            <a:r>
              <a:rPr lang="sv-SE" dirty="0"/>
              <a:t>Är det något annat ni vill framföra till skolan som skulle gagna barnet?</a:t>
            </a:r>
          </a:p>
        </p:txBody>
      </p:sp>
      <p:sp>
        <p:nvSpPr>
          <p:cNvPr id="4" name="Platshållare för bildnummer 3"/>
          <p:cNvSpPr>
            <a:spLocks noGrp="1"/>
          </p:cNvSpPr>
          <p:nvPr>
            <p:ph type="sldNum" sz="quarter" idx="12"/>
          </p:nvPr>
        </p:nvSpPr>
        <p:spPr/>
        <p:txBody>
          <a:bodyPr/>
          <a:lstStyle/>
          <a:p>
            <a:fld id="{5086C185-E49F-4BA3-9A0D-DD62A1B71CE4}" type="slidenum">
              <a:rPr lang="sv-SE" smtClean="0"/>
              <a:t>17</a:t>
            </a:fld>
            <a:endParaRPr lang="sv-SE"/>
          </a:p>
        </p:txBody>
      </p:sp>
    </p:spTree>
    <p:extLst>
      <p:ext uri="{BB962C8B-B14F-4D97-AF65-F5344CB8AC3E}">
        <p14:creationId xmlns:p14="http://schemas.microsoft.com/office/powerpoint/2010/main" val="3722661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361554" y="360000"/>
            <a:ext cx="11318400" cy="727200"/>
          </a:xfrm>
        </p:spPr>
        <p:txBody>
          <a:bodyPr anchor="t">
            <a:normAutofit/>
          </a:bodyPr>
          <a:lstStyle/>
          <a:p>
            <a:pPr algn="ctr"/>
            <a:r>
              <a:rPr lang="sv-SE" sz="2200" dirty="0"/>
              <a:t>Välkomna till oss på Stenmoskolan!</a:t>
            </a:r>
            <a:br>
              <a:rPr lang="sv-SE" sz="2200" dirty="0"/>
            </a:br>
            <a:endParaRPr lang="sv-SE" sz="2200" dirty="0"/>
          </a:p>
        </p:txBody>
      </p:sp>
      <p:pic>
        <p:nvPicPr>
          <p:cNvPr id="3" name="Platshållare för bild 2" descr="En bild som visar utomhus, himmel, träd, mark">
            <a:extLst>
              <a:ext uri="{FF2B5EF4-FFF2-40B4-BE49-F238E27FC236}">
                <a16:creationId xmlns:a16="http://schemas.microsoft.com/office/drawing/2014/main" id="{39585A88-3AB1-0ECF-D2A6-75D18B7CB14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398" b="29831"/>
          <a:stretch/>
        </p:blipFill>
        <p:spPr>
          <a:xfrm>
            <a:off x="360000" y="1308942"/>
            <a:ext cx="11318400" cy="4032000"/>
          </a:xfrm>
          <a:noFill/>
        </p:spPr>
      </p:pic>
      <p:sp>
        <p:nvSpPr>
          <p:cNvPr id="4" name="Platshållare för bildnummer 3"/>
          <p:cNvSpPr>
            <a:spLocks noGrp="1"/>
          </p:cNvSpPr>
          <p:nvPr>
            <p:ph type="sldNum" sz="quarter" idx="12"/>
          </p:nvPr>
        </p:nvSpPr>
        <p:spPr>
          <a:xfrm>
            <a:off x="10386000" y="6192000"/>
            <a:ext cx="1451080" cy="365125"/>
          </a:xfrm>
        </p:spPr>
        <p:txBody>
          <a:bodyPr anchor="ctr">
            <a:normAutofit/>
          </a:bodyPr>
          <a:lstStyle/>
          <a:p>
            <a:pPr defTabSz="685800">
              <a:spcAft>
                <a:spcPts val="600"/>
              </a:spcAft>
            </a:pPr>
            <a:fld id="{5086C185-E49F-4BA3-9A0D-DD62A1B71CE4}" type="slidenum">
              <a:rPr lang="sv-SE"/>
              <a:pPr defTabSz="685800">
                <a:spcAft>
                  <a:spcPts val="600"/>
                </a:spcAft>
              </a:pPr>
              <a:t>18</a:t>
            </a:fld>
            <a:endParaRPr lang="sv-SE"/>
          </a:p>
        </p:txBody>
      </p:sp>
    </p:spTree>
    <p:extLst>
      <p:ext uri="{BB962C8B-B14F-4D97-AF65-F5344CB8AC3E}">
        <p14:creationId xmlns:p14="http://schemas.microsoft.com/office/powerpoint/2010/main" val="391408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Förskoleklass – vad är det? </a:t>
            </a:r>
          </a:p>
        </p:txBody>
      </p:sp>
      <p:sp>
        <p:nvSpPr>
          <p:cNvPr id="3" name="Platshållare för innehåll 2"/>
          <p:cNvSpPr>
            <a:spLocks noGrp="1"/>
          </p:cNvSpPr>
          <p:nvPr>
            <p:ph idx="1"/>
          </p:nvPr>
        </p:nvSpPr>
        <p:spPr/>
        <p:txBody>
          <a:bodyPr/>
          <a:lstStyle/>
          <a:p>
            <a:r>
              <a:rPr lang="sv-SE" dirty="0"/>
              <a:t>Förskoleklass är en egen skolform inom grundskolan.</a:t>
            </a:r>
          </a:p>
          <a:p>
            <a:endParaRPr lang="sv-SE" dirty="0"/>
          </a:p>
          <a:p>
            <a:r>
              <a:rPr lang="sv-SE" dirty="0"/>
              <a:t>Obligatorisk sedan hösten 2018. Skolplikt – frånvaroanmälan och ledighetsansökan</a:t>
            </a:r>
          </a:p>
          <a:p>
            <a:pPr marL="0" indent="0">
              <a:buNone/>
            </a:pPr>
            <a:endParaRPr lang="sv-SE" dirty="0"/>
          </a:p>
          <a:p>
            <a:r>
              <a:rPr lang="sv-SE" dirty="0"/>
              <a:t>Tre timmars verksamhet varje dag. Kl.8.30-13.00</a:t>
            </a:r>
          </a:p>
          <a:p>
            <a:pPr marL="0" indent="0">
              <a:buNone/>
            </a:pPr>
            <a:endParaRPr lang="sv-SE" dirty="0"/>
          </a:p>
          <a:p>
            <a:r>
              <a:rPr lang="sv-SE" dirty="0"/>
              <a:t>Ett stort inslag av skapande arbete och lek, inne och ute.</a:t>
            </a:r>
          </a:p>
          <a:p>
            <a:pPr marL="0" indent="0">
              <a:buNone/>
            </a:pPr>
            <a:endParaRPr lang="sv-SE" dirty="0"/>
          </a:p>
          <a:p>
            <a:r>
              <a:rPr lang="sv-SE" dirty="0"/>
              <a:t>Den som börjar i förskoleklass behöver inte söka ny skola inför årskurs 1. </a:t>
            </a:r>
          </a:p>
        </p:txBody>
      </p:sp>
      <p:sp>
        <p:nvSpPr>
          <p:cNvPr id="4" name="Platshållare för bildnummer 3"/>
          <p:cNvSpPr>
            <a:spLocks noGrp="1"/>
          </p:cNvSpPr>
          <p:nvPr>
            <p:ph type="sldNum" sz="quarter" idx="12"/>
          </p:nvPr>
        </p:nvSpPr>
        <p:spPr/>
        <p:txBody>
          <a:bodyPr/>
          <a:lstStyle/>
          <a:p>
            <a:fld id="{5086C185-E49F-4BA3-9A0D-DD62A1B71CE4}" type="slidenum">
              <a:rPr lang="sv-SE" smtClean="0"/>
              <a:t>2</a:t>
            </a:fld>
            <a:endParaRPr lang="sv-SE"/>
          </a:p>
        </p:txBody>
      </p:sp>
    </p:spTree>
    <p:extLst>
      <p:ext uri="{BB962C8B-B14F-4D97-AF65-F5344CB8AC3E}">
        <p14:creationId xmlns:p14="http://schemas.microsoft.com/office/powerpoint/2010/main" val="194358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gå i skola hos oss på Stenmoskolan </a:t>
            </a:r>
          </a:p>
        </p:txBody>
      </p:sp>
      <p:sp>
        <p:nvSpPr>
          <p:cNvPr id="3" name="Platshållare för innehåll 2"/>
          <p:cNvSpPr>
            <a:spLocks noGrp="1"/>
          </p:cNvSpPr>
          <p:nvPr>
            <p:ph idx="1"/>
          </p:nvPr>
        </p:nvSpPr>
        <p:spPr/>
        <p:txBody>
          <a:bodyPr/>
          <a:lstStyle/>
          <a:p>
            <a:r>
              <a:rPr lang="sv-SE" dirty="0"/>
              <a:t>Vi har två klasser: </a:t>
            </a:r>
            <a:r>
              <a:rPr lang="sv-SE" b="1" dirty="0"/>
              <a:t>FA</a:t>
            </a:r>
            <a:r>
              <a:rPr lang="sv-SE" dirty="0"/>
              <a:t> och </a:t>
            </a:r>
            <a:r>
              <a:rPr lang="sv-SE" b="1" dirty="0"/>
              <a:t>FB</a:t>
            </a:r>
          </a:p>
          <a:p>
            <a:pPr marL="0" indent="0">
              <a:buNone/>
            </a:pPr>
            <a:endParaRPr lang="sv-SE" b="1" dirty="0"/>
          </a:p>
          <a:p>
            <a:r>
              <a:rPr lang="sv-SE" dirty="0"/>
              <a:t>Varsitt klassrum längst ner i huset, med ett större samlingsrum i mitten: Söderhavet</a:t>
            </a:r>
            <a:r>
              <a:rPr lang="sv-SE" b="1" dirty="0"/>
              <a:t>.</a:t>
            </a:r>
          </a:p>
          <a:p>
            <a:endParaRPr lang="sv-SE" b="1" dirty="0"/>
          </a:p>
          <a:p>
            <a:r>
              <a:rPr lang="sv-SE" dirty="0"/>
              <a:t>Egen ingång och kapprum där man hänger upp sina kläder.</a:t>
            </a:r>
          </a:p>
          <a:p>
            <a:pPr marL="0" indent="0">
              <a:buNone/>
            </a:pPr>
            <a:endParaRPr lang="sv-SE" dirty="0"/>
          </a:p>
          <a:p>
            <a:r>
              <a:rPr lang="sv-SE" dirty="0"/>
              <a:t>I klasserna så arbetar en förskolelärare, en grundskollärare och en fritidslärare/ledare.  Grundskolläraren och fritids följer med klassen till vidare årskurser. </a:t>
            </a:r>
          </a:p>
        </p:txBody>
      </p:sp>
      <p:sp>
        <p:nvSpPr>
          <p:cNvPr id="4" name="Platshållare för bildnummer 3"/>
          <p:cNvSpPr>
            <a:spLocks noGrp="1"/>
          </p:cNvSpPr>
          <p:nvPr>
            <p:ph type="sldNum" sz="quarter" idx="12"/>
          </p:nvPr>
        </p:nvSpPr>
        <p:spPr/>
        <p:txBody>
          <a:bodyPr/>
          <a:lstStyle/>
          <a:p>
            <a:fld id="{5086C185-E49F-4BA3-9A0D-DD62A1B71CE4}" type="slidenum">
              <a:rPr lang="sv-SE" smtClean="0"/>
              <a:t>3</a:t>
            </a:fld>
            <a:endParaRPr lang="sv-SE"/>
          </a:p>
        </p:txBody>
      </p:sp>
    </p:spTree>
    <p:extLst>
      <p:ext uri="{BB962C8B-B14F-4D97-AF65-F5344CB8AC3E}">
        <p14:creationId xmlns:p14="http://schemas.microsoft.com/office/powerpoint/2010/main" val="198104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Värdegrund</a:t>
            </a:r>
          </a:p>
        </p:txBody>
      </p:sp>
      <p:sp>
        <p:nvSpPr>
          <p:cNvPr id="3" name="Platshållare för innehåll 2"/>
          <p:cNvSpPr>
            <a:spLocks noGrp="1"/>
          </p:cNvSpPr>
          <p:nvPr>
            <p:ph idx="1"/>
          </p:nvPr>
        </p:nvSpPr>
        <p:spPr/>
        <p:txBody>
          <a:bodyPr/>
          <a:lstStyle/>
          <a:p>
            <a:pPr marL="0" indent="0">
              <a:buClr>
                <a:schemeClr val="hlink"/>
              </a:buClr>
              <a:buSzPct val="120000"/>
              <a:buNone/>
              <a:defRPr/>
            </a:pPr>
            <a:endParaRPr lang="sv-SE" dirty="0"/>
          </a:p>
          <a:p>
            <a:pPr marL="0" indent="0">
              <a:buClr>
                <a:schemeClr val="hlink"/>
              </a:buClr>
              <a:buSzPct val="120000"/>
              <a:buNone/>
              <a:defRPr/>
            </a:pPr>
            <a:r>
              <a:rPr lang="sv-SE" dirty="0"/>
              <a:t>Det sociala samspelet</a:t>
            </a:r>
          </a:p>
          <a:p>
            <a:pPr marL="0" indent="0">
              <a:buClr>
                <a:schemeClr val="hlink"/>
              </a:buClr>
              <a:buSzPct val="120000"/>
              <a:buNone/>
              <a:defRPr/>
            </a:pPr>
            <a:endParaRPr lang="sv-SE" sz="1050" dirty="0"/>
          </a:p>
          <a:p>
            <a:pPr>
              <a:defRPr/>
            </a:pPr>
            <a:r>
              <a:rPr lang="sv-SE" dirty="0"/>
              <a:t>Samarbete</a:t>
            </a:r>
          </a:p>
          <a:p>
            <a:pPr marL="0" indent="0">
              <a:buNone/>
              <a:defRPr/>
            </a:pPr>
            <a:endParaRPr lang="sv-SE" sz="1050" dirty="0"/>
          </a:p>
          <a:p>
            <a:pPr>
              <a:defRPr/>
            </a:pPr>
            <a:r>
              <a:rPr lang="sv-SE" dirty="0"/>
              <a:t>Empati</a:t>
            </a:r>
          </a:p>
          <a:p>
            <a:pPr marL="0" indent="0">
              <a:buNone/>
              <a:defRPr/>
            </a:pPr>
            <a:endParaRPr lang="sv-SE" sz="1000" dirty="0"/>
          </a:p>
          <a:p>
            <a:pPr>
              <a:defRPr/>
            </a:pPr>
            <a:r>
              <a:rPr lang="sv-SE" dirty="0"/>
              <a:t>Hänsynstagande</a:t>
            </a:r>
          </a:p>
          <a:p>
            <a:pPr marL="0" indent="0">
              <a:buNone/>
              <a:defRPr/>
            </a:pPr>
            <a:endParaRPr lang="sv-SE" sz="1000" dirty="0"/>
          </a:p>
          <a:p>
            <a:pPr>
              <a:defRPr/>
            </a:pPr>
            <a:r>
              <a:rPr lang="sv-SE" dirty="0"/>
              <a:t>egna och andras känslor</a:t>
            </a:r>
          </a:p>
          <a:p>
            <a:pPr marL="0" indent="0">
              <a:buNone/>
              <a:defRPr/>
            </a:pPr>
            <a:endParaRPr lang="sv-SE" sz="1000" dirty="0"/>
          </a:p>
          <a:p>
            <a:pPr>
              <a:defRPr/>
            </a:pPr>
            <a:r>
              <a:rPr lang="sv-SE" dirty="0"/>
              <a:t>att våga stå för det jag tycker</a:t>
            </a:r>
          </a:p>
        </p:txBody>
      </p:sp>
      <p:sp>
        <p:nvSpPr>
          <p:cNvPr id="4" name="Platshållare för bildnummer 3"/>
          <p:cNvSpPr>
            <a:spLocks noGrp="1"/>
          </p:cNvSpPr>
          <p:nvPr>
            <p:ph type="sldNum" sz="quarter" idx="12"/>
          </p:nvPr>
        </p:nvSpPr>
        <p:spPr/>
        <p:txBody>
          <a:bodyPr/>
          <a:lstStyle/>
          <a:p>
            <a:pPr defTabSz="685800">
              <a:defRPr/>
            </a:pPr>
            <a:fld id="{5086C185-E49F-4BA3-9A0D-DD62A1B71CE4}" type="slidenum">
              <a:rPr lang="sv-SE" sz="863">
                <a:solidFill>
                  <a:prstClr val="black"/>
                </a:solidFill>
                <a:latin typeface="Calibri regular"/>
              </a:rPr>
              <a:pPr defTabSz="685800">
                <a:defRPr/>
              </a:pPr>
              <a:t>4</a:t>
            </a:fld>
            <a:endParaRPr lang="sv-SE" sz="863">
              <a:solidFill>
                <a:prstClr val="black"/>
              </a:solidFill>
              <a:latin typeface="Calibri regular"/>
            </a:endParaRPr>
          </a:p>
        </p:txBody>
      </p:sp>
      <p:pic>
        <p:nvPicPr>
          <p:cNvPr id="5" name="Picture 2" descr="C:\Users\annein\AppData\Local\Microsoft\Windows\Temporary Internet Files\Content.IE5\188JJ41K\niÃ±os-jugand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2636912"/>
            <a:ext cx="258360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01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Språklek</a:t>
            </a:r>
          </a:p>
        </p:txBody>
      </p:sp>
      <p:sp>
        <p:nvSpPr>
          <p:cNvPr id="3" name="Platshållare för innehåll 2"/>
          <p:cNvSpPr>
            <a:spLocks noGrp="1"/>
          </p:cNvSpPr>
          <p:nvPr>
            <p:ph idx="1"/>
          </p:nvPr>
        </p:nvSpPr>
        <p:spPr/>
        <p:txBody>
          <a:bodyPr/>
          <a:lstStyle/>
          <a:p>
            <a:r>
              <a:rPr lang="sv-SE" dirty="0"/>
              <a:t>För att eleverna ska bli läs-och skrivförberedda arbetar vi systematiskt med </a:t>
            </a:r>
            <a:r>
              <a:rPr lang="sv-SE" dirty="0" err="1"/>
              <a:t>Bornholmsmodellen</a:t>
            </a:r>
            <a:r>
              <a:rPr lang="sv-SE" dirty="0"/>
              <a:t> som utvecklar elevernas fonologiska och språkliga medvetenhet.</a:t>
            </a:r>
          </a:p>
          <a:p>
            <a:pPr marL="0" indent="0">
              <a:buNone/>
            </a:pPr>
            <a:r>
              <a:rPr lang="sv-SE" dirty="0"/>
              <a:t>Högläsning, rim och ramsor</a:t>
            </a:r>
          </a:p>
          <a:p>
            <a:r>
              <a:rPr lang="sv-SE" dirty="0"/>
              <a:t>Detta gör att vi kan upptäcka, identifiera och åtgärda eventuella svårigheter redan i förskoleklassen.</a:t>
            </a:r>
            <a:endParaRPr lang="sv-SE" dirty="0">
              <a:effectLst>
                <a:outerShdw blurRad="38100" dist="38100" dir="2700000" algn="tl">
                  <a:srgbClr val="FFFFFF"/>
                </a:outerShdw>
              </a:effectLst>
              <a:ea typeface="Tahoma" panose="020B0604030504040204" pitchFamily="34" charset="0"/>
              <a:cs typeface="Tahoma" panose="020B0604030504040204" pitchFamily="34" charset="0"/>
            </a:endParaRPr>
          </a:p>
          <a:p>
            <a:pPr marL="342900" indent="-342900">
              <a:spcBef>
                <a:spcPct val="20000"/>
              </a:spcBef>
              <a:buClr>
                <a:schemeClr val="hlink"/>
              </a:buClr>
              <a:buSzPct val="120000"/>
              <a:defRPr/>
            </a:pPr>
            <a:endParaRPr lang="sv-SE" dirty="0">
              <a:effectLst>
                <a:outerShdw blurRad="38100" dist="38100" dir="2700000" algn="tl">
                  <a:srgbClr val="FFFFFF"/>
                </a:outerShdw>
              </a:effectLst>
              <a:ea typeface="Tahoma" panose="020B0604030504040204" pitchFamily="34" charset="0"/>
              <a:cs typeface="Tahoma" panose="020B0604030504040204" pitchFamily="34" charset="0"/>
            </a:endParaRPr>
          </a:p>
          <a:p>
            <a:pPr marL="342900" indent="-342900">
              <a:spcBef>
                <a:spcPct val="20000"/>
              </a:spcBef>
              <a:buClr>
                <a:schemeClr val="hlink"/>
              </a:buClr>
              <a:buSzPct val="120000"/>
              <a:defRPr/>
            </a:pPr>
            <a:r>
              <a:rPr lang="sv-SE" dirty="0">
                <a:ea typeface="Tahoma" panose="020B0604030504040204" pitchFamily="34" charset="0"/>
                <a:cs typeface="Tahoma" panose="020B0604030504040204" pitchFamily="34" charset="0"/>
              </a:rPr>
              <a:t>Kartläggningar från Skolverket i matematik och svenska</a:t>
            </a:r>
          </a:p>
        </p:txBody>
      </p:sp>
      <p:sp>
        <p:nvSpPr>
          <p:cNvPr id="4" name="Platshållare för bildnummer 3"/>
          <p:cNvSpPr>
            <a:spLocks noGrp="1"/>
          </p:cNvSpPr>
          <p:nvPr>
            <p:ph type="sldNum" sz="quarter" idx="12"/>
          </p:nvPr>
        </p:nvSpPr>
        <p:spPr/>
        <p:txBody>
          <a:bodyPr/>
          <a:lstStyle/>
          <a:p>
            <a:pPr defTabSz="685800">
              <a:defRPr/>
            </a:pPr>
            <a:fld id="{5086C185-E49F-4BA3-9A0D-DD62A1B71CE4}" type="slidenum">
              <a:rPr lang="sv-SE" sz="863">
                <a:solidFill>
                  <a:prstClr val="black"/>
                </a:solidFill>
                <a:latin typeface="Calibri regular"/>
              </a:rPr>
              <a:pPr defTabSz="685800">
                <a:defRPr/>
              </a:pPr>
              <a:t>5</a:t>
            </a:fld>
            <a:endParaRPr lang="sv-SE" sz="863">
              <a:solidFill>
                <a:prstClr val="black"/>
              </a:solidFill>
              <a:latin typeface="Calibri regular"/>
            </a:endParaRPr>
          </a:p>
        </p:txBody>
      </p:sp>
      <p:pic>
        <p:nvPicPr>
          <p:cNvPr id="5" name="Bildobjek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3987426"/>
            <a:ext cx="1749834" cy="247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8687" y="3951915"/>
            <a:ext cx="1791505" cy="254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14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Mattelek</a:t>
            </a:r>
          </a:p>
        </p:txBody>
      </p:sp>
      <p:sp>
        <p:nvSpPr>
          <p:cNvPr id="3" name="Platshållare för innehåll 2"/>
          <p:cNvSpPr>
            <a:spLocks noGrp="1"/>
          </p:cNvSpPr>
          <p:nvPr>
            <p:ph idx="1"/>
          </p:nvPr>
        </p:nvSpPr>
        <p:spPr/>
        <p:txBody>
          <a:bodyPr/>
          <a:lstStyle/>
          <a:p>
            <a:pPr marL="0" indent="0">
              <a:buNone/>
            </a:pPr>
            <a:r>
              <a:rPr lang="sv-SE" dirty="0"/>
              <a:t>Matteleken är något som barnen gillar, vi är både ute och inne.</a:t>
            </a:r>
          </a:p>
          <a:p>
            <a:endParaRPr lang="sv-SE" dirty="0"/>
          </a:p>
          <a:p>
            <a:pPr marL="0" indent="0">
              <a:buNone/>
            </a:pPr>
            <a:r>
              <a:rPr lang="sv-SE" dirty="0"/>
              <a:t>Vi arbetar bland annat med:</a:t>
            </a:r>
          </a:p>
          <a:p>
            <a:r>
              <a:rPr lang="sv-SE" dirty="0"/>
              <a:t>lägesord</a:t>
            </a:r>
          </a:p>
          <a:p>
            <a:r>
              <a:rPr lang="sv-SE" dirty="0"/>
              <a:t>storleksbegrepp</a:t>
            </a:r>
          </a:p>
          <a:p>
            <a:r>
              <a:rPr lang="sv-SE" dirty="0"/>
              <a:t>former, siffror</a:t>
            </a:r>
          </a:p>
          <a:p>
            <a:r>
              <a:rPr lang="sv-SE" dirty="0"/>
              <a:t>tal, antal</a:t>
            </a:r>
          </a:p>
          <a:p>
            <a:r>
              <a:rPr lang="sv-SE" dirty="0"/>
              <a:t>fler, färre</a:t>
            </a:r>
          </a:p>
          <a:p>
            <a:endParaRPr lang="sv-SE" dirty="0"/>
          </a:p>
          <a:p>
            <a:pPr marL="0" indent="0">
              <a:buNone/>
            </a:pPr>
            <a:r>
              <a:rPr lang="sv-SE" dirty="0"/>
              <a:t>Att arbeta med matte utomhus ger eleverna </a:t>
            </a:r>
          </a:p>
          <a:p>
            <a:pPr marL="0" indent="0">
              <a:buNone/>
            </a:pPr>
            <a:r>
              <a:rPr lang="sv-SE" dirty="0"/>
              <a:t>möjlighet att på ett konkret sätt förstå begreppen. </a:t>
            </a:r>
          </a:p>
        </p:txBody>
      </p:sp>
      <p:sp>
        <p:nvSpPr>
          <p:cNvPr id="4" name="Platshållare för bildnummer 3"/>
          <p:cNvSpPr>
            <a:spLocks noGrp="1"/>
          </p:cNvSpPr>
          <p:nvPr>
            <p:ph type="sldNum" sz="quarter" idx="12"/>
          </p:nvPr>
        </p:nvSpPr>
        <p:spPr/>
        <p:txBody>
          <a:bodyPr/>
          <a:lstStyle/>
          <a:p>
            <a:pPr defTabSz="685800">
              <a:defRPr/>
            </a:pPr>
            <a:fld id="{5086C185-E49F-4BA3-9A0D-DD62A1B71CE4}" type="slidenum">
              <a:rPr lang="sv-SE" sz="863">
                <a:solidFill>
                  <a:prstClr val="black"/>
                </a:solidFill>
                <a:latin typeface="Calibri regular"/>
              </a:rPr>
              <a:pPr defTabSz="685800">
                <a:defRPr/>
              </a:pPr>
              <a:t>6</a:t>
            </a:fld>
            <a:endParaRPr lang="sv-SE" sz="863">
              <a:solidFill>
                <a:prstClr val="black"/>
              </a:solidFill>
              <a:latin typeface="Calibri regular"/>
            </a:endParaRPr>
          </a:p>
        </p:txBody>
      </p:sp>
      <p:pic>
        <p:nvPicPr>
          <p:cNvPr id="5" name="Bildobjekt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351" y="2667545"/>
            <a:ext cx="2699307" cy="201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66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Bild, form och skapande</a:t>
            </a:r>
            <a:br>
              <a:rPr lang="sv-SE" dirty="0">
                <a:solidFill>
                  <a:srgbClr val="7030A0"/>
                </a:solidFill>
              </a:rPr>
            </a:br>
            <a:endParaRPr lang="sv-SE" dirty="0"/>
          </a:p>
        </p:txBody>
      </p:sp>
      <p:sp>
        <p:nvSpPr>
          <p:cNvPr id="3" name="Platshållare för innehåll 2"/>
          <p:cNvSpPr>
            <a:spLocks noGrp="1"/>
          </p:cNvSpPr>
          <p:nvPr>
            <p:ph idx="1"/>
          </p:nvPr>
        </p:nvSpPr>
        <p:spPr/>
        <p:txBody>
          <a:bodyPr/>
          <a:lstStyle/>
          <a:p>
            <a:pPr>
              <a:buNone/>
              <a:defRPr/>
            </a:pPr>
            <a:r>
              <a:rPr lang="sv-SE" dirty="0"/>
              <a:t>Barnen får möjlighet att pröva på många olika material att arbeta med,</a:t>
            </a:r>
          </a:p>
          <a:p>
            <a:pPr>
              <a:buNone/>
              <a:defRPr/>
            </a:pPr>
            <a:r>
              <a:rPr lang="sv-SE" dirty="0"/>
              <a:t>ofta i anknytning till något tema.</a:t>
            </a:r>
          </a:p>
        </p:txBody>
      </p:sp>
      <p:sp>
        <p:nvSpPr>
          <p:cNvPr id="4" name="Platshållare för bildnummer 3"/>
          <p:cNvSpPr>
            <a:spLocks noGrp="1"/>
          </p:cNvSpPr>
          <p:nvPr>
            <p:ph type="sldNum" sz="quarter" idx="12"/>
          </p:nvPr>
        </p:nvSpPr>
        <p:spPr/>
        <p:txBody>
          <a:bodyPr/>
          <a:lstStyle/>
          <a:p>
            <a:pPr defTabSz="685800">
              <a:defRPr/>
            </a:pPr>
            <a:fld id="{5086C185-E49F-4BA3-9A0D-DD62A1B71CE4}" type="slidenum">
              <a:rPr lang="sv-SE" sz="863">
                <a:solidFill>
                  <a:prstClr val="black"/>
                </a:solidFill>
                <a:latin typeface="Calibri regular"/>
              </a:rPr>
              <a:pPr defTabSz="685800">
                <a:defRPr/>
              </a:pPr>
              <a:t>7</a:t>
            </a:fld>
            <a:endParaRPr lang="sv-SE" sz="863">
              <a:solidFill>
                <a:prstClr val="black"/>
              </a:solidFill>
              <a:latin typeface="Calibri regular"/>
            </a:endParaRPr>
          </a:p>
        </p:txBody>
      </p:sp>
      <p:pic>
        <p:nvPicPr>
          <p:cNvPr id="5" name="Picture 8" descr="bild och form 8"/>
          <p:cNvPicPr>
            <a:picLocks noChangeAspect="1" noChangeArrowheads="1"/>
          </p:cNvPicPr>
          <p:nvPr/>
        </p:nvPicPr>
        <p:blipFill>
          <a:blip r:embed="rId2" cstate="print">
            <a:extLst>
              <a:ext uri="{28A0092B-C50C-407E-A947-70E740481C1C}">
                <a14:useLocalDpi xmlns:a14="http://schemas.microsoft.com/office/drawing/2010/main" val="0"/>
              </a:ext>
            </a:extLst>
          </a:blip>
          <a:srcRect l="18504" t="2531" r="12473" b="8696"/>
          <a:stretch>
            <a:fillRect/>
          </a:stretch>
        </p:blipFill>
        <p:spPr bwMode="auto">
          <a:xfrm>
            <a:off x="6743701" y="2890909"/>
            <a:ext cx="2952700" cy="240811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bild och for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04985" y="3085923"/>
            <a:ext cx="3426920" cy="22738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4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Tema</a:t>
            </a:r>
          </a:p>
        </p:txBody>
      </p:sp>
      <p:sp>
        <p:nvSpPr>
          <p:cNvPr id="3" name="Platshållare för innehåll 2"/>
          <p:cNvSpPr>
            <a:spLocks noGrp="1"/>
          </p:cNvSpPr>
          <p:nvPr>
            <p:ph idx="1"/>
          </p:nvPr>
        </p:nvSpPr>
        <p:spPr/>
        <p:txBody>
          <a:bodyPr/>
          <a:lstStyle/>
          <a:p>
            <a:pPr marL="0" indent="0">
              <a:buNone/>
              <a:defRPr/>
            </a:pPr>
            <a:r>
              <a:rPr lang="sv-SE" dirty="0"/>
              <a:t>Varje läsår har vi ett gemensamt tema på skolan. </a:t>
            </a:r>
          </a:p>
          <a:p>
            <a:pPr marL="0" indent="0">
              <a:buNone/>
              <a:defRPr/>
            </a:pPr>
            <a:r>
              <a:rPr lang="sv-SE" dirty="0"/>
              <a:t>Det kan vara forntiden, natur, kultur och sagor. </a:t>
            </a:r>
          </a:p>
          <a:p>
            <a:pPr>
              <a:defRPr/>
            </a:pPr>
            <a:endParaRPr lang="sv-SE" dirty="0"/>
          </a:p>
          <a:p>
            <a:pPr>
              <a:defRPr/>
            </a:pPr>
            <a:r>
              <a:rPr lang="sv-SE" dirty="0"/>
              <a:t>Barnen får möjlighet att</a:t>
            </a:r>
          </a:p>
          <a:p>
            <a:pPr>
              <a:buNone/>
              <a:defRPr/>
            </a:pPr>
            <a:r>
              <a:rPr lang="sv-SE" dirty="0"/>
              <a:t>	pröva på många olika</a:t>
            </a:r>
          </a:p>
          <a:p>
            <a:pPr>
              <a:buNone/>
              <a:defRPr/>
            </a:pPr>
            <a:r>
              <a:rPr lang="sv-SE" dirty="0"/>
              <a:t>	material att arbeta med,</a:t>
            </a:r>
          </a:p>
          <a:p>
            <a:pPr>
              <a:buNone/>
              <a:defRPr/>
            </a:pPr>
            <a:r>
              <a:rPr lang="sv-SE" dirty="0"/>
              <a:t>	ofta i anknytning till </a:t>
            </a:r>
          </a:p>
          <a:p>
            <a:pPr>
              <a:buNone/>
              <a:defRPr/>
            </a:pPr>
            <a:r>
              <a:rPr lang="sv-SE" dirty="0"/>
              <a:t>	temat.</a:t>
            </a:r>
          </a:p>
        </p:txBody>
      </p:sp>
      <p:sp>
        <p:nvSpPr>
          <p:cNvPr id="4" name="Platshållare för bildnummer 3"/>
          <p:cNvSpPr>
            <a:spLocks noGrp="1"/>
          </p:cNvSpPr>
          <p:nvPr>
            <p:ph type="sldNum" sz="quarter" idx="12"/>
          </p:nvPr>
        </p:nvSpPr>
        <p:spPr/>
        <p:txBody>
          <a:bodyPr/>
          <a:lstStyle/>
          <a:p>
            <a:pPr defTabSz="685800">
              <a:defRPr/>
            </a:pPr>
            <a:fld id="{5086C185-E49F-4BA3-9A0D-DD62A1B71CE4}" type="slidenum">
              <a:rPr lang="sv-SE" sz="863">
                <a:solidFill>
                  <a:prstClr val="black"/>
                </a:solidFill>
                <a:latin typeface="Calibri regular"/>
              </a:rPr>
              <a:pPr defTabSz="685800">
                <a:defRPr/>
              </a:pPr>
              <a:t>8</a:t>
            </a:fld>
            <a:endParaRPr lang="sv-SE" sz="863">
              <a:solidFill>
                <a:prstClr val="black"/>
              </a:solidFill>
              <a:latin typeface="Calibri regular"/>
            </a:endParaRPr>
          </a:p>
        </p:txBody>
      </p:sp>
      <p:pic>
        <p:nvPicPr>
          <p:cNvPr id="5" name="Picture 5" descr="IMG_10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36545" y="2420889"/>
            <a:ext cx="3711575" cy="3028950"/>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8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Rörelselek</a:t>
            </a:r>
          </a:p>
        </p:txBody>
      </p:sp>
      <p:sp>
        <p:nvSpPr>
          <p:cNvPr id="3" name="Platshållare för innehåll 2"/>
          <p:cNvSpPr>
            <a:spLocks noGrp="1"/>
          </p:cNvSpPr>
          <p:nvPr>
            <p:ph idx="1"/>
          </p:nvPr>
        </p:nvSpPr>
        <p:spPr/>
        <p:txBody>
          <a:bodyPr/>
          <a:lstStyle/>
          <a:p>
            <a:pPr>
              <a:lnSpc>
                <a:spcPct val="80000"/>
              </a:lnSpc>
              <a:buNone/>
              <a:defRPr/>
            </a:pPr>
            <a:r>
              <a:rPr lang="sv-SE" dirty="0"/>
              <a:t>Sexåringarna har ett stort rörelsebehov därför får de många olika tillfällen till rörelse:</a:t>
            </a:r>
          </a:p>
          <a:p>
            <a:pPr>
              <a:lnSpc>
                <a:spcPct val="80000"/>
              </a:lnSpc>
              <a:buNone/>
              <a:defRPr/>
            </a:pPr>
            <a:endParaRPr lang="sv-SE" sz="1000" dirty="0"/>
          </a:p>
          <a:p>
            <a:pPr>
              <a:lnSpc>
                <a:spcPct val="80000"/>
              </a:lnSpc>
              <a:defRPr/>
            </a:pPr>
            <a:r>
              <a:rPr lang="sv-SE" dirty="0"/>
              <a:t>regellek</a:t>
            </a:r>
          </a:p>
          <a:p>
            <a:pPr marL="0" indent="0">
              <a:lnSpc>
                <a:spcPct val="80000"/>
              </a:lnSpc>
              <a:buNone/>
              <a:defRPr/>
            </a:pPr>
            <a:endParaRPr lang="sv-SE" sz="1000" dirty="0"/>
          </a:p>
          <a:p>
            <a:pPr>
              <a:lnSpc>
                <a:spcPct val="80000"/>
              </a:lnSpc>
              <a:defRPr/>
            </a:pPr>
            <a:r>
              <a:rPr lang="sv-SE" dirty="0" err="1"/>
              <a:t>Stenmojoggen</a:t>
            </a:r>
            <a:endParaRPr lang="sv-SE" dirty="0"/>
          </a:p>
          <a:p>
            <a:pPr marL="0" indent="0">
              <a:lnSpc>
                <a:spcPct val="80000"/>
              </a:lnSpc>
              <a:buNone/>
              <a:defRPr/>
            </a:pPr>
            <a:endParaRPr lang="sv-SE" sz="1000" dirty="0"/>
          </a:p>
          <a:p>
            <a:pPr>
              <a:lnSpc>
                <a:spcPct val="80000"/>
              </a:lnSpc>
              <a:defRPr/>
            </a:pPr>
            <a:r>
              <a:rPr lang="sv-SE" dirty="0"/>
              <a:t>gymnastik</a:t>
            </a:r>
          </a:p>
          <a:p>
            <a:pPr marL="0" indent="0">
              <a:lnSpc>
                <a:spcPct val="80000"/>
              </a:lnSpc>
              <a:buNone/>
              <a:defRPr/>
            </a:pPr>
            <a:endParaRPr lang="sv-SE" sz="1000" dirty="0"/>
          </a:p>
          <a:p>
            <a:pPr>
              <a:lnSpc>
                <a:spcPct val="80000"/>
              </a:lnSpc>
              <a:defRPr/>
            </a:pPr>
            <a:r>
              <a:rPr lang="sv-SE" dirty="0"/>
              <a:t>bollek</a:t>
            </a:r>
          </a:p>
          <a:p>
            <a:pPr>
              <a:lnSpc>
                <a:spcPct val="80000"/>
              </a:lnSpc>
              <a:defRPr/>
            </a:pPr>
            <a:endParaRPr lang="sv-SE" sz="1000" dirty="0"/>
          </a:p>
          <a:p>
            <a:pPr>
              <a:lnSpc>
                <a:spcPct val="80000"/>
              </a:lnSpc>
              <a:defRPr/>
            </a:pPr>
            <a:r>
              <a:rPr lang="sv-SE" dirty="0"/>
              <a:t>utelek</a:t>
            </a:r>
          </a:p>
          <a:p>
            <a:pPr>
              <a:lnSpc>
                <a:spcPct val="80000"/>
              </a:lnSpc>
              <a:defRPr/>
            </a:pPr>
            <a:endParaRPr lang="sv-SE" sz="1000" dirty="0"/>
          </a:p>
          <a:p>
            <a:pPr>
              <a:lnSpc>
                <a:spcPct val="80000"/>
              </a:lnSpc>
              <a:defRPr/>
            </a:pPr>
            <a:r>
              <a:rPr lang="sv-SE" dirty="0"/>
              <a:t>skridskoåkning</a:t>
            </a:r>
          </a:p>
          <a:p>
            <a:pPr>
              <a:lnSpc>
                <a:spcPct val="80000"/>
              </a:lnSpc>
              <a:defRPr/>
            </a:pPr>
            <a:endParaRPr lang="sv-SE" sz="1000" dirty="0"/>
          </a:p>
          <a:p>
            <a:pPr>
              <a:lnSpc>
                <a:spcPct val="80000"/>
              </a:lnSpc>
              <a:defRPr/>
            </a:pPr>
            <a:r>
              <a:rPr lang="sv-SE" dirty="0"/>
              <a:t>dramalek</a:t>
            </a:r>
          </a:p>
          <a:p>
            <a:pPr>
              <a:lnSpc>
                <a:spcPct val="80000"/>
              </a:lnSpc>
              <a:defRPr/>
            </a:pPr>
            <a:endParaRPr lang="sv-SE" sz="1000" dirty="0"/>
          </a:p>
          <a:p>
            <a:pPr>
              <a:lnSpc>
                <a:spcPct val="80000"/>
              </a:lnSpc>
              <a:defRPr/>
            </a:pPr>
            <a:r>
              <a:rPr lang="sv-SE" dirty="0"/>
              <a:t>sånglek</a:t>
            </a:r>
          </a:p>
          <a:p>
            <a:pPr>
              <a:lnSpc>
                <a:spcPct val="80000"/>
              </a:lnSpc>
              <a:defRPr/>
            </a:pPr>
            <a:endParaRPr lang="sv-SE" sz="1200" dirty="0"/>
          </a:p>
          <a:p>
            <a:pPr>
              <a:lnSpc>
                <a:spcPct val="80000"/>
              </a:lnSpc>
              <a:buNone/>
              <a:defRPr/>
            </a:pPr>
            <a:r>
              <a:rPr lang="sv-SE" dirty="0"/>
              <a:t>Vi önskar att barnen ska känna rörelseglädje.</a:t>
            </a:r>
          </a:p>
        </p:txBody>
      </p:sp>
      <p:sp>
        <p:nvSpPr>
          <p:cNvPr id="4" name="Platshållare för bildnummer 3"/>
          <p:cNvSpPr>
            <a:spLocks noGrp="1"/>
          </p:cNvSpPr>
          <p:nvPr>
            <p:ph type="sldNum" sz="quarter" idx="12"/>
          </p:nvPr>
        </p:nvSpPr>
        <p:spPr/>
        <p:txBody>
          <a:bodyPr/>
          <a:lstStyle/>
          <a:p>
            <a:pPr defTabSz="685800">
              <a:defRPr/>
            </a:pPr>
            <a:fld id="{5086C185-E49F-4BA3-9A0D-DD62A1B71CE4}" type="slidenum">
              <a:rPr lang="sv-SE" sz="863">
                <a:solidFill>
                  <a:prstClr val="black"/>
                </a:solidFill>
                <a:latin typeface="Calibri regular"/>
              </a:rPr>
              <a:pPr defTabSz="685800">
                <a:defRPr/>
              </a:pPr>
              <a:t>9</a:t>
            </a:fld>
            <a:endParaRPr lang="sv-SE" sz="863">
              <a:solidFill>
                <a:prstClr val="black"/>
              </a:solidFill>
              <a:latin typeface="Calibri regular"/>
            </a:endParaRPr>
          </a:p>
        </p:txBody>
      </p:sp>
      <p:pic>
        <p:nvPicPr>
          <p:cNvPr id="5" name="Picture 2" descr="C:\Users\annein\AppData\Local\Microsoft\Windows\Temporary Internet Files\Content.IE5\188JJ41K\0511-1101-0118-1935_Stick_Figures_of_Preschool_Kids_Playing_clipart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866" y="2554288"/>
            <a:ext cx="2826685" cy="274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32092"/>
      </p:ext>
    </p:extLst>
  </p:cSld>
  <p:clrMapOvr>
    <a:masterClrMapping/>
  </p:clrMapOvr>
</p:sld>
</file>

<file path=ppt/theme/theme1.xml><?xml version="1.0" encoding="utf-8"?>
<a:theme xmlns:a="http://schemas.openxmlformats.org/drawingml/2006/main" name="Huddinge_pptmall_16-9">
  <a:themeElements>
    <a:clrScheme name="Huddinge">
      <a:dk1>
        <a:sysClr val="windowText" lastClr="000000"/>
      </a:dk1>
      <a:lt1>
        <a:sysClr val="window" lastClr="FFFFFF"/>
      </a:lt1>
      <a:dk2>
        <a:srgbClr val="44546A"/>
      </a:dk2>
      <a:lt2>
        <a:srgbClr val="E7E6E6"/>
      </a:lt2>
      <a:accent1>
        <a:srgbClr val="085DA9"/>
      </a:accent1>
      <a:accent2>
        <a:srgbClr val="00ADC0"/>
      </a:accent2>
      <a:accent3>
        <a:srgbClr val="009C52"/>
      </a:accent3>
      <a:accent4>
        <a:srgbClr val="CE68A5"/>
      </a:accent4>
      <a:accent5>
        <a:srgbClr val="EF7D00"/>
      </a:accent5>
      <a:accent6>
        <a:srgbClr val="D43232"/>
      </a:accent6>
      <a:hlink>
        <a:srgbClr val="0563C1"/>
      </a:hlink>
      <a:folHlink>
        <a:srgbClr val="954F72"/>
      </a:folHlink>
    </a:clrScheme>
    <a:fontScheme name="Huddinge ppt">
      <a:majorFont>
        <a:latin typeface="Calibri bold"/>
        <a:ea typeface=""/>
        <a:cs typeface=""/>
      </a:majorFont>
      <a:minorFont>
        <a:latin typeface="Calibri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ddinge rosa.potx" id="{B0D852F7-20FD-4833-98D2-8C640FC29D58}" vid="{26B85D8B-A324-4428-A46E-1B03FB185D8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Huddinge rosa</Template>
  <TotalTime>173</TotalTime>
  <Words>993</Words>
  <Application>Microsoft Office PowerPoint</Application>
  <PresentationFormat>Bredbild</PresentationFormat>
  <Paragraphs>201</Paragraphs>
  <Slides>18</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Calibri</vt:lpstr>
      <vt:lpstr>Calibri bold</vt:lpstr>
      <vt:lpstr>Calibri regular</vt:lpstr>
      <vt:lpstr>Source Sans Pro</vt:lpstr>
      <vt:lpstr>Tahoma</vt:lpstr>
      <vt:lpstr>Huddinge_pptmall_16-9</vt:lpstr>
      <vt:lpstr>Välkommen till Stenmoskolan!</vt:lpstr>
      <vt:lpstr>Förskoleklass – vad är det? </vt:lpstr>
      <vt:lpstr>Att gå i skola hos oss på Stenmoskolan </vt:lpstr>
      <vt:lpstr>Värdegrund</vt:lpstr>
      <vt:lpstr>Språklek</vt:lpstr>
      <vt:lpstr>Mattelek</vt:lpstr>
      <vt:lpstr>Bild, form och skapande </vt:lpstr>
      <vt:lpstr>Tema</vt:lpstr>
      <vt:lpstr>Rörelselek</vt:lpstr>
      <vt:lpstr>Traditioner</vt:lpstr>
      <vt:lpstr>En dag i förskoleklass: </vt:lpstr>
      <vt:lpstr>Fritidshem och öppen fritidshemsverksamhet </vt:lpstr>
      <vt:lpstr>Fritidshem på Stenmoskolan </vt:lpstr>
      <vt:lpstr>Ansökan – Söka skola läsåret 2025/2026</vt:lpstr>
      <vt:lpstr>Skolstart</vt:lpstr>
      <vt:lpstr>Fort.</vt:lpstr>
      <vt:lpstr>Vi vill gärna veta lite mer om ert barn innan skolstart</vt:lpstr>
      <vt:lpstr>Välkomna till oss på Stenmoskolan! </vt:lpstr>
    </vt:vector>
  </TitlesOfParts>
  <Company>Huddinge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Vellner, Jennie</dc:creator>
  <cp:lastModifiedBy>Pettersson, Ann-Marie</cp:lastModifiedBy>
  <cp:revision>17</cp:revision>
  <dcterms:created xsi:type="dcterms:W3CDTF">2021-01-05T07:41:15Z</dcterms:created>
  <dcterms:modified xsi:type="dcterms:W3CDTF">2025-01-22T07:26:49Z</dcterms:modified>
</cp:coreProperties>
</file>