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7"/>
  </p:notesMasterIdLst>
  <p:sldIdLst>
    <p:sldId id="311" r:id="rId2"/>
    <p:sldId id="257" r:id="rId3"/>
    <p:sldId id="312" r:id="rId4"/>
    <p:sldId id="313" r:id="rId5"/>
    <p:sldId id="261" r:id="rId6"/>
    <p:sldId id="314" r:id="rId7"/>
    <p:sldId id="263" r:id="rId8"/>
    <p:sldId id="305" r:id="rId9"/>
    <p:sldId id="308" r:id="rId10"/>
    <p:sldId id="309" r:id="rId11"/>
    <p:sldId id="267" r:id="rId12"/>
    <p:sldId id="258" r:id="rId13"/>
    <p:sldId id="259" r:id="rId14"/>
    <p:sldId id="260" r:id="rId15"/>
    <p:sldId id="262" r:id="rId1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DEEE"/>
    <a:srgbClr val="669DCB"/>
    <a:srgbClr val="085D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61" autoAdjust="0"/>
    <p:restoredTop sz="96727" autoAdjust="0"/>
  </p:normalViewPr>
  <p:slideViewPr>
    <p:cSldViewPr snapToGrid="0">
      <p:cViewPr varScale="1">
        <p:scale>
          <a:sx n="87" d="100"/>
          <a:sy n="87" d="100"/>
        </p:scale>
        <p:origin x="1602"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srv-fil08\gemensam$\KSF\Ekonomi\Kvalitetsenheten\Statistik\KIR\2021\kvartal\hel&#229;r\underlag.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srv-fil08\gemensam$\KSF\Ekonomi\Kvalitetsenheten\Statistik\Huddinge%20i%20Siffror\filarkiv%20p&#229;%20insidan\demogafi2021.xlsx"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file:///\\srv-fil08\gemensam$\KSF\Ekonomi\Kvalitetsenheten\Statistik\KIR\2021\kvartal\hel&#229;r\underlag.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srv-fil08\gemensam$\KSF\Ekonomi\Kvalitetsenheten\Statistik\KIR\2021\kvartal\hel&#229;r\underlag.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srv-fil08\gemensam$\KSF\Ekonomi\Kvalitetsenheten\Statistik\KIR\2021\kvartal\hel&#229;r\underlag.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srv-fil08\gemensam$\KSF\Ekonomi\Kvalitetsenheten\Statistik\KIR\2021\kvartal\hel&#229;r\underlag.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srv-fil08\gemensam$\KSF\Ekonomi\Kvalitetsenheten\Statistik\KIR\2021\kvartal\hel&#229;r\underlag.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srv-fil08\gemensam$\KSF\Ekonomi\Kvalitetsenheten\Statistik\KIR\2021\kvartal\hel&#229;r\underlag.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Bok1"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Bok1"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800" b="0" i="0" u="none" strike="noStrike" kern="1200" spc="0" baseline="0">
                <a:solidFill>
                  <a:schemeClr val="tx1">
                    <a:lumMod val="65000"/>
                    <a:lumOff val="35000"/>
                  </a:schemeClr>
                </a:solidFill>
                <a:latin typeface="+mn-lt"/>
                <a:ea typeface="+mn-ea"/>
                <a:cs typeface="+mn-cs"/>
              </a:defRPr>
            </a:pPr>
            <a:r>
              <a:rPr lang="sv-SE" sz="1800"/>
              <a:t>Befolkningsförändringar Huddinge 2010-2021</a:t>
            </a:r>
          </a:p>
        </c:rich>
      </c:tx>
      <c:overlay val="0"/>
      <c:spPr>
        <a:noFill/>
        <a:ln>
          <a:noFill/>
        </a:ln>
        <a:effectLst/>
      </c:spPr>
      <c:txPr>
        <a:bodyPr rot="0" spcFirstLastPara="1" vertOverflow="ellipsis" vert="horz" wrap="square" anchor="ctr" anchorCtr="1"/>
        <a:lstStyle/>
        <a:p>
          <a:pPr algn="ctr" rtl="0">
            <a:defRPr sz="18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Blad5!$A$39</c:f>
              <c:strCache>
                <c:ptCount val="1"/>
                <c:pt idx="0">
                  <c:v>Flyttningsnetto</c:v>
                </c:pt>
              </c:strCache>
            </c:strRef>
          </c:tx>
          <c:spPr>
            <a:solidFill>
              <a:schemeClr val="accent1"/>
            </a:solidFill>
            <a:ln>
              <a:noFill/>
            </a:ln>
            <a:effectLst/>
          </c:spPr>
          <c:invertIfNegative val="0"/>
          <c:cat>
            <c:numRef>
              <c:f>Blad5!$O$38:$Z$38</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Blad5!$O$39:$Z$39</c:f>
              <c:numCache>
                <c:formatCode>#,##0</c:formatCode>
                <c:ptCount val="12"/>
                <c:pt idx="0">
                  <c:v>927</c:v>
                </c:pt>
                <c:pt idx="1">
                  <c:v>890</c:v>
                </c:pt>
                <c:pt idx="2">
                  <c:v>1178</c:v>
                </c:pt>
                <c:pt idx="3">
                  <c:v>753</c:v>
                </c:pt>
                <c:pt idx="4">
                  <c:v>874</c:v>
                </c:pt>
                <c:pt idx="5">
                  <c:v>423</c:v>
                </c:pt>
                <c:pt idx="6">
                  <c:v>1521</c:v>
                </c:pt>
                <c:pt idx="7">
                  <c:v>1796</c:v>
                </c:pt>
                <c:pt idx="8">
                  <c:v>1026</c:v>
                </c:pt>
                <c:pt idx="9">
                  <c:v>395</c:v>
                </c:pt>
                <c:pt idx="10">
                  <c:v>-263</c:v>
                </c:pt>
                <c:pt idx="11">
                  <c:v>-64</c:v>
                </c:pt>
              </c:numCache>
            </c:numRef>
          </c:val>
          <c:extLst>
            <c:ext xmlns:c16="http://schemas.microsoft.com/office/drawing/2014/chart" uri="{C3380CC4-5D6E-409C-BE32-E72D297353CC}">
              <c16:uniqueId val="{00000000-BF18-44B4-92C7-9360F8B677DE}"/>
            </c:ext>
          </c:extLst>
        </c:ser>
        <c:ser>
          <c:idx val="1"/>
          <c:order val="1"/>
          <c:tx>
            <c:strRef>
              <c:f>Blad5!$A$40</c:f>
              <c:strCache>
                <c:ptCount val="1"/>
                <c:pt idx="0">
                  <c:v>Födelsenetto</c:v>
                </c:pt>
              </c:strCache>
            </c:strRef>
          </c:tx>
          <c:spPr>
            <a:solidFill>
              <a:schemeClr val="accent2"/>
            </a:solidFill>
            <a:ln>
              <a:noFill/>
            </a:ln>
            <a:effectLst/>
          </c:spPr>
          <c:invertIfNegative val="0"/>
          <c:cat>
            <c:numRef>
              <c:f>Blad5!$O$38:$Z$38</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Blad5!$O$40:$Z$40</c:f>
              <c:numCache>
                <c:formatCode>#,##0</c:formatCode>
                <c:ptCount val="12"/>
                <c:pt idx="0">
                  <c:v>718</c:v>
                </c:pt>
                <c:pt idx="1">
                  <c:v>699</c:v>
                </c:pt>
                <c:pt idx="2">
                  <c:v>748</c:v>
                </c:pt>
                <c:pt idx="3">
                  <c:v>785</c:v>
                </c:pt>
                <c:pt idx="4">
                  <c:v>736</c:v>
                </c:pt>
                <c:pt idx="5">
                  <c:v>670</c:v>
                </c:pt>
                <c:pt idx="6">
                  <c:v>673</c:v>
                </c:pt>
                <c:pt idx="7">
                  <c:v>624</c:v>
                </c:pt>
                <c:pt idx="8">
                  <c:v>657</c:v>
                </c:pt>
                <c:pt idx="9">
                  <c:v>638</c:v>
                </c:pt>
                <c:pt idx="10">
                  <c:v>555</c:v>
                </c:pt>
                <c:pt idx="11">
                  <c:v>610</c:v>
                </c:pt>
              </c:numCache>
            </c:numRef>
          </c:val>
          <c:extLst>
            <c:ext xmlns:c16="http://schemas.microsoft.com/office/drawing/2014/chart" uri="{C3380CC4-5D6E-409C-BE32-E72D297353CC}">
              <c16:uniqueId val="{00000001-BF18-44B4-92C7-9360F8B677DE}"/>
            </c:ext>
          </c:extLst>
        </c:ser>
        <c:ser>
          <c:idx val="2"/>
          <c:order val="2"/>
          <c:tx>
            <c:strRef>
              <c:f>Blad5!$A$41</c:f>
              <c:strCache>
                <c:ptCount val="1"/>
                <c:pt idx="0">
                  <c:v>justering</c:v>
                </c:pt>
              </c:strCache>
            </c:strRef>
          </c:tx>
          <c:spPr>
            <a:solidFill>
              <a:schemeClr val="accent3"/>
            </a:solidFill>
            <a:ln>
              <a:noFill/>
            </a:ln>
            <a:effectLst/>
          </c:spPr>
          <c:invertIfNegative val="0"/>
          <c:cat>
            <c:numRef>
              <c:f>Blad5!$O$38:$Z$38</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Blad5!$O$41:$Z$41</c:f>
              <c:numCache>
                <c:formatCode>#,##0</c:formatCode>
                <c:ptCount val="12"/>
                <c:pt idx="0">
                  <c:v>10</c:v>
                </c:pt>
                <c:pt idx="1">
                  <c:v>7</c:v>
                </c:pt>
                <c:pt idx="2">
                  <c:v>35</c:v>
                </c:pt>
                <c:pt idx="3">
                  <c:v>9</c:v>
                </c:pt>
                <c:pt idx="4">
                  <c:v>18</c:v>
                </c:pt>
                <c:pt idx="5">
                  <c:v>33</c:v>
                </c:pt>
                <c:pt idx="6">
                  <c:v>33</c:v>
                </c:pt>
                <c:pt idx="7">
                  <c:v>45</c:v>
                </c:pt>
                <c:pt idx="8">
                  <c:v>36</c:v>
                </c:pt>
                <c:pt idx="9">
                  <c:v>93</c:v>
                </c:pt>
                <c:pt idx="10">
                  <c:v>94</c:v>
                </c:pt>
                <c:pt idx="11">
                  <c:v>171</c:v>
                </c:pt>
              </c:numCache>
            </c:numRef>
          </c:val>
          <c:extLst>
            <c:ext xmlns:c16="http://schemas.microsoft.com/office/drawing/2014/chart" uri="{C3380CC4-5D6E-409C-BE32-E72D297353CC}">
              <c16:uniqueId val="{00000002-BF18-44B4-92C7-9360F8B677DE}"/>
            </c:ext>
          </c:extLst>
        </c:ser>
        <c:dLbls>
          <c:showLegendKey val="0"/>
          <c:showVal val="0"/>
          <c:showCatName val="0"/>
          <c:showSerName val="0"/>
          <c:showPercent val="0"/>
          <c:showBubbleSize val="0"/>
        </c:dLbls>
        <c:gapWidth val="219"/>
        <c:axId val="978978504"/>
        <c:axId val="978978832"/>
      </c:barChart>
      <c:lineChart>
        <c:grouping val="stacked"/>
        <c:varyColors val="0"/>
        <c:ser>
          <c:idx val="3"/>
          <c:order val="3"/>
          <c:tx>
            <c:strRef>
              <c:f>Blad5!$A$42</c:f>
              <c:strCache>
                <c:ptCount val="1"/>
                <c:pt idx="0">
                  <c:v>Procentuell ökning</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f>Blad5!$O$38:$Z$38</c:f>
              <c:numCache>
                <c:formatCode>General</c:formatCode>
                <c:ptCount val="12"/>
                <c:pt idx="0">
                  <c:v>2010</c:v>
                </c:pt>
                <c:pt idx="1">
                  <c:v>2011</c:v>
                </c:pt>
                <c:pt idx="2">
                  <c:v>2012</c:v>
                </c:pt>
                <c:pt idx="3">
                  <c:v>2013</c:v>
                </c:pt>
                <c:pt idx="4">
                  <c:v>2014</c:v>
                </c:pt>
                <c:pt idx="5">
                  <c:v>2015</c:v>
                </c:pt>
                <c:pt idx="6">
                  <c:v>2016</c:v>
                </c:pt>
                <c:pt idx="7">
                  <c:v>2017</c:v>
                </c:pt>
                <c:pt idx="8">
                  <c:v>2018</c:v>
                </c:pt>
                <c:pt idx="9">
                  <c:v>2019</c:v>
                </c:pt>
                <c:pt idx="10">
                  <c:v>2020</c:v>
                </c:pt>
                <c:pt idx="11">
                  <c:v>2021</c:v>
                </c:pt>
              </c:numCache>
            </c:numRef>
          </c:cat>
          <c:val>
            <c:numRef>
              <c:f>Blad5!$O$42:$Z$42</c:f>
              <c:numCache>
                <c:formatCode>0.0%</c:formatCode>
                <c:ptCount val="12"/>
                <c:pt idx="0">
                  <c:v>1.727593477943172E-2</c:v>
                </c:pt>
                <c:pt idx="1">
                  <c:v>1.637712538351821E-2</c:v>
                </c:pt>
                <c:pt idx="2">
                  <c:v>1.979828165857303E-2</c:v>
                </c:pt>
                <c:pt idx="3">
                  <c:v>1.5315315315315315E-2</c:v>
                </c:pt>
                <c:pt idx="4">
                  <c:v>1.5874099281375235E-2</c:v>
                </c:pt>
                <c:pt idx="5">
                  <c:v>1.0807697845179249E-2</c:v>
                </c:pt>
                <c:pt idx="6">
                  <c:v>2.1146888739068094E-2</c:v>
                </c:pt>
                <c:pt idx="7">
                  <c:v>2.2922129851773321E-2</c:v>
                </c:pt>
                <c:pt idx="8">
                  <c:v>1.5626846540548894E-2</c:v>
                </c:pt>
                <c:pt idx="9">
                  <c:v>1.0078587923596069E-2</c:v>
                </c:pt>
                <c:pt idx="10">
                  <c:v>3.4205302708067487E-3</c:v>
                </c:pt>
                <c:pt idx="11">
                  <c:v>6.3320204178956849E-3</c:v>
                </c:pt>
              </c:numCache>
            </c:numRef>
          </c:val>
          <c:smooth val="0"/>
          <c:extLst>
            <c:ext xmlns:c16="http://schemas.microsoft.com/office/drawing/2014/chart" uri="{C3380CC4-5D6E-409C-BE32-E72D297353CC}">
              <c16:uniqueId val="{00000003-BF18-44B4-92C7-9360F8B677DE}"/>
            </c:ext>
          </c:extLst>
        </c:ser>
        <c:dLbls>
          <c:showLegendKey val="0"/>
          <c:showVal val="0"/>
          <c:showCatName val="0"/>
          <c:showSerName val="0"/>
          <c:showPercent val="0"/>
          <c:showBubbleSize val="0"/>
        </c:dLbls>
        <c:marker val="1"/>
        <c:smooth val="0"/>
        <c:axId val="976660456"/>
        <c:axId val="976660128"/>
      </c:lineChart>
      <c:catAx>
        <c:axId val="9789785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978978832"/>
        <c:crosses val="autoZero"/>
        <c:auto val="1"/>
        <c:lblAlgn val="ctr"/>
        <c:lblOffset val="100"/>
        <c:noMultiLvlLbl val="0"/>
      </c:catAx>
      <c:valAx>
        <c:axId val="9789788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978978504"/>
        <c:crosses val="autoZero"/>
        <c:crossBetween val="between"/>
      </c:valAx>
      <c:valAx>
        <c:axId val="976660128"/>
        <c:scaling>
          <c:orientation val="minMax"/>
          <c:min val="-5.000000000000001E-3"/>
        </c:scaling>
        <c:delete val="0"/>
        <c:axPos val="r"/>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976660456"/>
        <c:crosses val="max"/>
        <c:crossBetween val="between"/>
      </c:valAx>
      <c:catAx>
        <c:axId val="976660456"/>
        <c:scaling>
          <c:orientation val="minMax"/>
        </c:scaling>
        <c:delete val="1"/>
        <c:axPos val="b"/>
        <c:numFmt formatCode="General" sourceLinked="1"/>
        <c:majorTickMark val="out"/>
        <c:minorTickMark val="none"/>
        <c:tickLblPos val="nextTo"/>
        <c:crossAx val="976660128"/>
        <c:crossesAt val="0"/>
        <c:auto val="1"/>
        <c:lblAlgn val="ctr"/>
        <c:lblOffset val="100"/>
        <c:noMultiLvlLbl val="0"/>
      </c:catAx>
      <c:spPr>
        <a:noFill/>
        <a:ln>
          <a:noFill/>
        </a:ln>
        <a:effectLst/>
      </c:spPr>
    </c:plotArea>
    <c:legend>
      <c:legendPos val="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sz="1200"/>
      </a:pPr>
      <a:endParaRPr lang="sv-SE"/>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sv-SE" sz="2000"/>
              <a:t>Åldersfördelning 2021</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areaChart>
        <c:grouping val="standard"/>
        <c:varyColors val="0"/>
        <c:ser>
          <c:idx val="0"/>
          <c:order val="0"/>
          <c:tx>
            <c:strRef>
              <c:f>Blad4!$P$4</c:f>
              <c:strCache>
                <c:ptCount val="1"/>
                <c:pt idx="0">
                  <c:v>Huddinge kommun</c:v>
                </c:pt>
              </c:strCache>
            </c:strRef>
          </c:tx>
          <c:spPr>
            <a:solidFill>
              <a:schemeClr val="accent1"/>
            </a:solidFill>
            <a:ln>
              <a:noFill/>
            </a:ln>
            <a:effectLst/>
          </c:spPr>
          <c:cat>
            <c:strRef>
              <c:f>Blad4!$O$5:$O$105</c:f>
              <c:strCache>
                <c:ptCount val="101"/>
                <c:pt idx="0">
                  <c:v>0 år</c:v>
                </c:pt>
                <c:pt idx="1">
                  <c:v>1 år</c:v>
                </c:pt>
                <c:pt idx="2">
                  <c:v>2 år</c:v>
                </c:pt>
                <c:pt idx="3">
                  <c:v>3 år</c:v>
                </c:pt>
                <c:pt idx="4">
                  <c:v>4 år</c:v>
                </c:pt>
                <c:pt idx="5">
                  <c:v>5 år</c:v>
                </c:pt>
                <c:pt idx="6">
                  <c:v>6 år</c:v>
                </c:pt>
                <c:pt idx="7">
                  <c:v>7 år</c:v>
                </c:pt>
                <c:pt idx="8">
                  <c:v>8 år</c:v>
                </c:pt>
                <c:pt idx="9">
                  <c:v>9 år</c:v>
                </c:pt>
                <c:pt idx="10">
                  <c:v>10 år</c:v>
                </c:pt>
                <c:pt idx="11">
                  <c:v>11 år</c:v>
                </c:pt>
                <c:pt idx="12">
                  <c:v>12 år</c:v>
                </c:pt>
                <c:pt idx="13">
                  <c:v>13 år</c:v>
                </c:pt>
                <c:pt idx="14">
                  <c:v>14 år</c:v>
                </c:pt>
                <c:pt idx="15">
                  <c:v>15 år</c:v>
                </c:pt>
                <c:pt idx="16">
                  <c:v>16 år</c:v>
                </c:pt>
                <c:pt idx="17">
                  <c:v>17 år</c:v>
                </c:pt>
                <c:pt idx="18">
                  <c:v>18 år</c:v>
                </c:pt>
                <c:pt idx="19">
                  <c:v>19 år</c:v>
                </c:pt>
                <c:pt idx="20">
                  <c:v>20 år</c:v>
                </c:pt>
                <c:pt idx="21">
                  <c:v>21 år</c:v>
                </c:pt>
                <c:pt idx="22">
                  <c:v>22 år</c:v>
                </c:pt>
                <c:pt idx="23">
                  <c:v>23 år</c:v>
                </c:pt>
                <c:pt idx="24">
                  <c:v>24 år</c:v>
                </c:pt>
                <c:pt idx="25">
                  <c:v>25 år</c:v>
                </c:pt>
                <c:pt idx="26">
                  <c:v>26 år</c:v>
                </c:pt>
                <c:pt idx="27">
                  <c:v>27 år</c:v>
                </c:pt>
                <c:pt idx="28">
                  <c:v>28 år</c:v>
                </c:pt>
                <c:pt idx="29">
                  <c:v>29 år</c:v>
                </c:pt>
                <c:pt idx="30">
                  <c:v>30 år</c:v>
                </c:pt>
                <c:pt idx="31">
                  <c:v>31 år</c:v>
                </c:pt>
                <c:pt idx="32">
                  <c:v>32 år</c:v>
                </c:pt>
                <c:pt idx="33">
                  <c:v>33 år</c:v>
                </c:pt>
                <c:pt idx="34">
                  <c:v>34 år</c:v>
                </c:pt>
                <c:pt idx="35">
                  <c:v>35 år</c:v>
                </c:pt>
                <c:pt idx="36">
                  <c:v>36 år</c:v>
                </c:pt>
                <c:pt idx="37">
                  <c:v>37 år</c:v>
                </c:pt>
                <c:pt idx="38">
                  <c:v>38 år</c:v>
                </c:pt>
                <c:pt idx="39">
                  <c:v>39 år</c:v>
                </c:pt>
                <c:pt idx="40">
                  <c:v>40 år</c:v>
                </c:pt>
                <c:pt idx="41">
                  <c:v>41 år</c:v>
                </c:pt>
                <c:pt idx="42">
                  <c:v>42 år</c:v>
                </c:pt>
                <c:pt idx="43">
                  <c:v>43 år</c:v>
                </c:pt>
                <c:pt idx="44">
                  <c:v>44 år</c:v>
                </c:pt>
                <c:pt idx="45">
                  <c:v>45 år</c:v>
                </c:pt>
                <c:pt idx="46">
                  <c:v>46 år</c:v>
                </c:pt>
                <c:pt idx="47">
                  <c:v>47 år</c:v>
                </c:pt>
                <c:pt idx="48">
                  <c:v>48 år</c:v>
                </c:pt>
                <c:pt idx="49">
                  <c:v>49 år</c:v>
                </c:pt>
                <c:pt idx="50">
                  <c:v>50 år</c:v>
                </c:pt>
                <c:pt idx="51">
                  <c:v>51 år</c:v>
                </c:pt>
                <c:pt idx="52">
                  <c:v>52 år</c:v>
                </c:pt>
                <c:pt idx="53">
                  <c:v>53 år</c:v>
                </c:pt>
                <c:pt idx="54">
                  <c:v>54 år</c:v>
                </c:pt>
                <c:pt idx="55">
                  <c:v>55 år</c:v>
                </c:pt>
                <c:pt idx="56">
                  <c:v>56 år</c:v>
                </c:pt>
                <c:pt idx="57">
                  <c:v>57 år</c:v>
                </c:pt>
                <c:pt idx="58">
                  <c:v>58 år</c:v>
                </c:pt>
                <c:pt idx="59">
                  <c:v>59 år</c:v>
                </c:pt>
                <c:pt idx="60">
                  <c:v>60 år</c:v>
                </c:pt>
                <c:pt idx="61">
                  <c:v>61 år</c:v>
                </c:pt>
                <c:pt idx="62">
                  <c:v>62 år</c:v>
                </c:pt>
                <c:pt idx="63">
                  <c:v>63 år</c:v>
                </c:pt>
                <c:pt idx="64">
                  <c:v>64 år</c:v>
                </c:pt>
                <c:pt idx="65">
                  <c:v>65 år</c:v>
                </c:pt>
                <c:pt idx="66">
                  <c:v>66 år</c:v>
                </c:pt>
                <c:pt idx="67">
                  <c:v>67 år</c:v>
                </c:pt>
                <c:pt idx="68">
                  <c:v>68 år</c:v>
                </c:pt>
                <c:pt idx="69">
                  <c:v>69 år</c:v>
                </c:pt>
                <c:pt idx="70">
                  <c:v>70 år</c:v>
                </c:pt>
                <c:pt idx="71">
                  <c:v>71 år</c:v>
                </c:pt>
                <c:pt idx="72">
                  <c:v>72 år</c:v>
                </c:pt>
                <c:pt idx="73">
                  <c:v>73 år</c:v>
                </c:pt>
                <c:pt idx="74">
                  <c:v>74 år</c:v>
                </c:pt>
                <c:pt idx="75">
                  <c:v>75 år</c:v>
                </c:pt>
                <c:pt idx="76">
                  <c:v>76 år</c:v>
                </c:pt>
                <c:pt idx="77">
                  <c:v>77 år</c:v>
                </c:pt>
                <c:pt idx="78">
                  <c:v>78 år</c:v>
                </c:pt>
                <c:pt idx="79">
                  <c:v>79 år</c:v>
                </c:pt>
                <c:pt idx="80">
                  <c:v>80 år</c:v>
                </c:pt>
                <c:pt idx="81">
                  <c:v>81 år</c:v>
                </c:pt>
                <c:pt idx="82">
                  <c:v>82 år</c:v>
                </c:pt>
                <c:pt idx="83">
                  <c:v>83 år</c:v>
                </c:pt>
                <c:pt idx="84">
                  <c:v>84 år</c:v>
                </c:pt>
                <c:pt idx="85">
                  <c:v>85 år</c:v>
                </c:pt>
                <c:pt idx="86">
                  <c:v>86 år</c:v>
                </c:pt>
                <c:pt idx="87">
                  <c:v>87 år</c:v>
                </c:pt>
                <c:pt idx="88">
                  <c:v>88 år</c:v>
                </c:pt>
                <c:pt idx="89">
                  <c:v>89 år</c:v>
                </c:pt>
                <c:pt idx="90">
                  <c:v>90 år</c:v>
                </c:pt>
                <c:pt idx="91">
                  <c:v>91 år</c:v>
                </c:pt>
                <c:pt idx="92">
                  <c:v>92 år</c:v>
                </c:pt>
                <c:pt idx="93">
                  <c:v>93 år</c:v>
                </c:pt>
                <c:pt idx="94">
                  <c:v>94 år</c:v>
                </c:pt>
                <c:pt idx="95">
                  <c:v>95 år</c:v>
                </c:pt>
                <c:pt idx="96">
                  <c:v>96 år</c:v>
                </c:pt>
                <c:pt idx="97">
                  <c:v>97 år</c:v>
                </c:pt>
                <c:pt idx="98">
                  <c:v>98 år</c:v>
                </c:pt>
                <c:pt idx="99">
                  <c:v>99 år</c:v>
                </c:pt>
                <c:pt idx="100">
                  <c:v>100+ år</c:v>
                </c:pt>
              </c:strCache>
            </c:strRef>
          </c:cat>
          <c:val>
            <c:numRef>
              <c:f>Blad4!$P$5:$P$105</c:f>
              <c:numCache>
                <c:formatCode>0.0%</c:formatCode>
                <c:ptCount val="101"/>
                <c:pt idx="0">
                  <c:v>1.0934524488595975E-2</c:v>
                </c:pt>
                <c:pt idx="1">
                  <c:v>1.1926178796149222E-2</c:v>
                </c:pt>
                <c:pt idx="2">
                  <c:v>1.2356188186150188E-2</c:v>
                </c:pt>
                <c:pt idx="3">
                  <c:v>1.2847627489008433E-2</c:v>
                </c:pt>
                <c:pt idx="4">
                  <c:v>1.2838851787171679E-2</c:v>
                </c:pt>
                <c:pt idx="5">
                  <c:v>1.3769076181867644E-2</c:v>
                </c:pt>
                <c:pt idx="6">
                  <c:v>1.3479478021254749E-2</c:v>
                </c:pt>
                <c:pt idx="7">
                  <c:v>1.4497459434318259E-2</c:v>
                </c:pt>
                <c:pt idx="8">
                  <c:v>1.4681749172890102E-2</c:v>
                </c:pt>
                <c:pt idx="9">
                  <c:v>1.4488683732481505E-2</c:v>
                </c:pt>
                <c:pt idx="10">
                  <c:v>1.4225412677378873E-2</c:v>
                </c:pt>
                <c:pt idx="11">
                  <c:v>1.4962571631666243E-2</c:v>
                </c:pt>
                <c:pt idx="12">
                  <c:v>1.4058674342480541E-2</c:v>
                </c:pt>
                <c:pt idx="13">
                  <c:v>1.4523786539828522E-2</c:v>
                </c:pt>
                <c:pt idx="14">
                  <c:v>1.3769076181867644E-2</c:v>
                </c:pt>
                <c:pt idx="15">
                  <c:v>1.3883160305745452E-2</c:v>
                </c:pt>
                <c:pt idx="16">
                  <c:v>1.3558459337785539E-2</c:v>
                </c:pt>
                <c:pt idx="17">
                  <c:v>1.326008547533589E-2</c:v>
                </c:pt>
                <c:pt idx="18">
                  <c:v>1.2944160209212732E-2</c:v>
                </c:pt>
                <c:pt idx="19">
                  <c:v>1.1873524585128695E-2</c:v>
                </c:pt>
                <c:pt idx="20">
                  <c:v>1.1259225456555888E-2</c:v>
                </c:pt>
                <c:pt idx="21">
                  <c:v>1.1689234846556854E-2</c:v>
                </c:pt>
                <c:pt idx="22">
                  <c:v>1.1531272213495274E-2</c:v>
                </c:pt>
                <c:pt idx="23">
                  <c:v>1.0908197383085712E-2</c:v>
                </c:pt>
                <c:pt idx="24">
                  <c:v>1.0759010451860888E-2</c:v>
                </c:pt>
                <c:pt idx="25">
                  <c:v>1.1346982474923432E-2</c:v>
                </c:pt>
                <c:pt idx="26">
                  <c:v>1.2461496608191239E-2</c:v>
                </c:pt>
                <c:pt idx="27">
                  <c:v>1.3172328456968346E-2</c:v>
                </c:pt>
                <c:pt idx="28">
                  <c:v>1.3549683635948785E-2</c:v>
                </c:pt>
                <c:pt idx="29">
                  <c:v>1.3742749076357383E-2</c:v>
                </c:pt>
                <c:pt idx="30">
                  <c:v>1.3935814516765978E-2</c:v>
                </c:pt>
                <c:pt idx="31">
                  <c:v>1.4497459434318259E-2</c:v>
                </c:pt>
                <c:pt idx="32">
                  <c:v>1.4506235136155014E-2</c:v>
                </c:pt>
                <c:pt idx="33">
                  <c:v>1.5287272599626155E-2</c:v>
                </c:pt>
                <c:pt idx="34">
                  <c:v>1.529604830146291E-2</c:v>
                </c:pt>
                <c:pt idx="35">
                  <c:v>1.4611543558196067E-2</c:v>
                </c:pt>
                <c:pt idx="36">
                  <c:v>1.471685198023712E-2</c:v>
                </c:pt>
                <c:pt idx="37">
                  <c:v>1.4576440750849049E-2</c:v>
                </c:pt>
                <c:pt idx="38">
                  <c:v>1.4295618292072909E-2</c:v>
                </c:pt>
                <c:pt idx="39">
                  <c:v>1.529604830146291E-2</c:v>
                </c:pt>
                <c:pt idx="40">
                  <c:v>1.5348702512483436E-2</c:v>
                </c:pt>
                <c:pt idx="41">
                  <c:v>1.5629524971259575E-2</c:v>
                </c:pt>
                <c:pt idx="42">
                  <c:v>1.4576440750849049E-2</c:v>
                </c:pt>
                <c:pt idx="43">
                  <c:v>1.4550113645338786E-2</c:v>
                </c:pt>
                <c:pt idx="44">
                  <c:v>1.4760730489420891E-2</c:v>
                </c:pt>
                <c:pt idx="45">
                  <c:v>1.4787057594931154E-2</c:v>
                </c:pt>
                <c:pt idx="46">
                  <c:v>1.5524216549218523E-2</c:v>
                </c:pt>
                <c:pt idx="47">
                  <c:v>1.5006450140850015E-2</c:v>
                </c:pt>
                <c:pt idx="48">
                  <c:v>1.471685198023712E-2</c:v>
                </c:pt>
                <c:pt idx="49">
                  <c:v>1.47782818930944E-2</c:v>
                </c:pt>
                <c:pt idx="50">
                  <c:v>1.4453580925134487E-2</c:v>
                </c:pt>
                <c:pt idx="51">
                  <c:v>1.3514580828601767E-2</c:v>
                </c:pt>
                <c:pt idx="52">
                  <c:v>1.2891505998192205E-2</c:v>
                </c:pt>
                <c:pt idx="53">
                  <c:v>1.3189879860641854E-2</c:v>
                </c:pt>
                <c:pt idx="54">
                  <c:v>1.2926608805539223E-2</c:v>
                </c:pt>
                <c:pt idx="55">
                  <c:v>1.3189879860641854E-2</c:v>
                </c:pt>
                <c:pt idx="56">
                  <c:v>1.2830076085334924E-2</c:v>
                </c:pt>
                <c:pt idx="57">
                  <c:v>1.3268861177172644E-2</c:v>
                </c:pt>
                <c:pt idx="58">
                  <c:v>1.204026292002703E-2</c:v>
                </c:pt>
                <c:pt idx="59">
                  <c:v>1.1092487121657555E-2</c:v>
                </c:pt>
                <c:pt idx="60">
                  <c:v>1.0425533782064221E-2</c:v>
                </c:pt>
                <c:pt idx="61">
                  <c:v>9.5655150020622897E-3</c:v>
                </c:pt>
                <c:pt idx="62">
                  <c:v>9.1442813138980783E-3</c:v>
                </c:pt>
                <c:pt idx="63">
                  <c:v>9.3987766671639571E-3</c:v>
                </c:pt>
                <c:pt idx="64">
                  <c:v>8.8985616624689557E-3</c:v>
                </c:pt>
                <c:pt idx="65">
                  <c:v>8.3720195522636928E-3</c:v>
                </c:pt>
                <c:pt idx="66">
                  <c:v>7.9069073549157091E-3</c:v>
                </c:pt>
                <c:pt idx="67">
                  <c:v>7.3715895428736918E-3</c:v>
                </c:pt>
                <c:pt idx="68">
                  <c:v>6.766066116137638E-3</c:v>
                </c:pt>
                <c:pt idx="69">
                  <c:v>7.1609726987915861E-3</c:v>
                </c:pt>
                <c:pt idx="70">
                  <c:v>6.6783090977700944E-3</c:v>
                </c:pt>
                <c:pt idx="71">
                  <c:v>6.7134119051171113E-3</c:v>
                </c:pt>
                <c:pt idx="72">
                  <c:v>6.9591315565462348E-3</c:v>
                </c:pt>
                <c:pt idx="73">
                  <c:v>6.7572904143008835E-3</c:v>
                </c:pt>
                <c:pt idx="74">
                  <c:v>7.5646549832822877E-3</c:v>
                </c:pt>
                <c:pt idx="75">
                  <c:v>7.2399540153223751E-3</c:v>
                </c:pt>
                <c:pt idx="76">
                  <c:v>6.8538231345051824E-3</c:v>
                </c:pt>
                <c:pt idx="77">
                  <c:v>6.5115707628717609E-3</c:v>
                </c:pt>
                <c:pt idx="78">
                  <c:v>5.6778790883800934E-3</c:v>
                </c:pt>
                <c:pt idx="79">
                  <c:v>5.1601126800115841E-3</c:v>
                </c:pt>
                <c:pt idx="80">
                  <c:v>4.5282621477652678E-3</c:v>
                </c:pt>
                <c:pt idx="81">
                  <c:v>3.7735517898043894E-3</c:v>
                </c:pt>
                <c:pt idx="82">
                  <c:v>3.3610938034769329E-3</c:v>
                </c:pt>
                <c:pt idx="83">
                  <c:v>3.4312994181709684E-3</c:v>
                </c:pt>
                <c:pt idx="84">
                  <c:v>3.0100657300067574E-3</c:v>
                </c:pt>
                <c:pt idx="85">
                  <c:v>2.6765890602100904E-3</c:v>
                </c:pt>
                <c:pt idx="86">
                  <c:v>2.2992338812296512E-3</c:v>
                </c:pt>
                <c:pt idx="87">
                  <c:v>1.7288132618406156E-3</c:v>
                </c:pt>
                <c:pt idx="88">
                  <c:v>1.6410562434730717E-3</c:v>
                </c:pt>
                <c:pt idx="89">
                  <c:v>1.5269721195952646E-3</c:v>
                </c:pt>
                <c:pt idx="90">
                  <c:v>1.3426823810234224E-3</c:v>
                </c:pt>
                <c:pt idx="91">
                  <c:v>8.7757018367543948E-4</c:v>
                </c:pt>
                <c:pt idx="92">
                  <c:v>8.2491597265491306E-4</c:v>
                </c:pt>
                <c:pt idx="93">
                  <c:v>7.2838325245061476E-4</c:v>
                </c:pt>
                <c:pt idx="94">
                  <c:v>5.002150046950005E-4</c:v>
                </c:pt>
                <c:pt idx="95">
                  <c:v>3.5102807347017577E-4</c:v>
                </c:pt>
                <c:pt idx="96">
                  <c:v>3.33476669796667E-4</c:v>
                </c:pt>
                <c:pt idx="97">
                  <c:v>1.9306544040859669E-4</c:v>
                </c:pt>
                <c:pt idx="98">
                  <c:v>1.4041122938807031E-4</c:v>
                </c:pt>
                <c:pt idx="99">
                  <c:v>8.7757018367543943E-5</c:v>
                </c:pt>
                <c:pt idx="100">
                  <c:v>1.2285982571456151E-4</c:v>
                </c:pt>
              </c:numCache>
            </c:numRef>
          </c:val>
          <c:extLst>
            <c:ext xmlns:c16="http://schemas.microsoft.com/office/drawing/2014/chart" uri="{C3380CC4-5D6E-409C-BE32-E72D297353CC}">
              <c16:uniqueId val="{00000000-5FAB-4389-A6CA-3931BB44B9BA}"/>
            </c:ext>
          </c:extLst>
        </c:ser>
        <c:dLbls>
          <c:showLegendKey val="0"/>
          <c:showVal val="0"/>
          <c:showCatName val="0"/>
          <c:showSerName val="0"/>
          <c:showPercent val="0"/>
          <c:showBubbleSize val="0"/>
        </c:dLbls>
        <c:axId val="581677448"/>
        <c:axId val="581675152"/>
      </c:areaChart>
      <c:lineChart>
        <c:grouping val="standard"/>
        <c:varyColors val="0"/>
        <c:ser>
          <c:idx val="1"/>
          <c:order val="1"/>
          <c:tx>
            <c:strRef>
              <c:f>Blad4!$Q$4</c:f>
              <c:strCache>
                <c:ptCount val="1"/>
                <c:pt idx="0">
                  <c:v>Nordvästra</c:v>
                </c:pt>
              </c:strCache>
            </c:strRef>
          </c:tx>
          <c:spPr>
            <a:ln w="28575" cap="rnd">
              <a:solidFill>
                <a:schemeClr val="accent2"/>
              </a:solidFill>
              <a:round/>
            </a:ln>
            <a:effectLst/>
          </c:spPr>
          <c:marker>
            <c:symbol val="none"/>
          </c:marker>
          <c:cat>
            <c:strRef>
              <c:f>Blad4!$O$5:$O$105</c:f>
              <c:strCache>
                <c:ptCount val="101"/>
                <c:pt idx="0">
                  <c:v>0 år</c:v>
                </c:pt>
                <c:pt idx="1">
                  <c:v>1 år</c:v>
                </c:pt>
                <c:pt idx="2">
                  <c:v>2 år</c:v>
                </c:pt>
                <c:pt idx="3">
                  <c:v>3 år</c:v>
                </c:pt>
                <c:pt idx="4">
                  <c:v>4 år</c:v>
                </c:pt>
                <c:pt idx="5">
                  <c:v>5 år</c:v>
                </c:pt>
                <c:pt idx="6">
                  <c:v>6 år</c:v>
                </c:pt>
                <c:pt idx="7">
                  <c:v>7 år</c:v>
                </c:pt>
                <c:pt idx="8">
                  <c:v>8 år</c:v>
                </c:pt>
                <c:pt idx="9">
                  <c:v>9 år</c:v>
                </c:pt>
                <c:pt idx="10">
                  <c:v>10 år</c:v>
                </c:pt>
                <c:pt idx="11">
                  <c:v>11 år</c:v>
                </c:pt>
                <c:pt idx="12">
                  <c:v>12 år</c:v>
                </c:pt>
                <c:pt idx="13">
                  <c:v>13 år</c:v>
                </c:pt>
                <c:pt idx="14">
                  <c:v>14 år</c:v>
                </c:pt>
                <c:pt idx="15">
                  <c:v>15 år</c:v>
                </c:pt>
                <c:pt idx="16">
                  <c:v>16 år</c:v>
                </c:pt>
                <c:pt idx="17">
                  <c:v>17 år</c:v>
                </c:pt>
                <c:pt idx="18">
                  <c:v>18 år</c:v>
                </c:pt>
                <c:pt idx="19">
                  <c:v>19 år</c:v>
                </c:pt>
                <c:pt idx="20">
                  <c:v>20 år</c:v>
                </c:pt>
                <c:pt idx="21">
                  <c:v>21 år</c:v>
                </c:pt>
                <c:pt idx="22">
                  <c:v>22 år</c:v>
                </c:pt>
                <c:pt idx="23">
                  <c:v>23 år</c:v>
                </c:pt>
                <c:pt idx="24">
                  <c:v>24 år</c:v>
                </c:pt>
                <c:pt idx="25">
                  <c:v>25 år</c:v>
                </c:pt>
                <c:pt idx="26">
                  <c:v>26 år</c:v>
                </c:pt>
                <c:pt idx="27">
                  <c:v>27 år</c:v>
                </c:pt>
                <c:pt idx="28">
                  <c:v>28 år</c:v>
                </c:pt>
                <c:pt idx="29">
                  <c:v>29 år</c:v>
                </c:pt>
                <c:pt idx="30">
                  <c:v>30 år</c:v>
                </c:pt>
                <c:pt idx="31">
                  <c:v>31 år</c:v>
                </c:pt>
                <c:pt idx="32">
                  <c:v>32 år</c:v>
                </c:pt>
                <c:pt idx="33">
                  <c:v>33 år</c:v>
                </c:pt>
                <c:pt idx="34">
                  <c:v>34 år</c:v>
                </c:pt>
                <c:pt idx="35">
                  <c:v>35 år</c:v>
                </c:pt>
                <c:pt idx="36">
                  <c:v>36 år</c:v>
                </c:pt>
                <c:pt idx="37">
                  <c:v>37 år</c:v>
                </c:pt>
                <c:pt idx="38">
                  <c:v>38 år</c:v>
                </c:pt>
                <c:pt idx="39">
                  <c:v>39 år</c:v>
                </c:pt>
                <c:pt idx="40">
                  <c:v>40 år</c:v>
                </c:pt>
                <c:pt idx="41">
                  <c:v>41 år</c:v>
                </c:pt>
                <c:pt idx="42">
                  <c:v>42 år</c:v>
                </c:pt>
                <c:pt idx="43">
                  <c:v>43 år</c:v>
                </c:pt>
                <c:pt idx="44">
                  <c:v>44 år</c:v>
                </c:pt>
                <c:pt idx="45">
                  <c:v>45 år</c:v>
                </c:pt>
                <c:pt idx="46">
                  <c:v>46 år</c:v>
                </c:pt>
                <c:pt idx="47">
                  <c:v>47 år</c:v>
                </c:pt>
                <c:pt idx="48">
                  <c:v>48 år</c:v>
                </c:pt>
                <c:pt idx="49">
                  <c:v>49 år</c:v>
                </c:pt>
                <c:pt idx="50">
                  <c:v>50 år</c:v>
                </c:pt>
                <c:pt idx="51">
                  <c:v>51 år</c:v>
                </c:pt>
                <c:pt idx="52">
                  <c:v>52 år</c:v>
                </c:pt>
                <c:pt idx="53">
                  <c:v>53 år</c:v>
                </c:pt>
                <c:pt idx="54">
                  <c:v>54 år</c:v>
                </c:pt>
                <c:pt idx="55">
                  <c:v>55 år</c:v>
                </c:pt>
                <c:pt idx="56">
                  <c:v>56 år</c:v>
                </c:pt>
                <c:pt idx="57">
                  <c:v>57 år</c:v>
                </c:pt>
                <c:pt idx="58">
                  <c:v>58 år</c:v>
                </c:pt>
                <c:pt idx="59">
                  <c:v>59 år</c:v>
                </c:pt>
                <c:pt idx="60">
                  <c:v>60 år</c:v>
                </c:pt>
                <c:pt idx="61">
                  <c:v>61 år</c:v>
                </c:pt>
                <c:pt idx="62">
                  <c:v>62 år</c:v>
                </c:pt>
                <c:pt idx="63">
                  <c:v>63 år</c:v>
                </c:pt>
                <c:pt idx="64">
                  <c:v>64 år</c:v>
                </c:pt>
                <c:pt idx="65">
                  <c:v>65 år</c:v>
                </c:pt>
                <c:pt idx="66">
                  <c:v>66 år</c:v>
                </c:pt>
                <c:pt idx="67">
                  <c:v>67 år</c:v>
                </c:pt>
                <c:pt idx="68">
                  <c:v>68 år</c:v>
                </c:pt>
                <c:pt idx="69">
                  <c:v>69 år</c:v>
                </c:pt>
                <c:pt idx="70">
                  <c:v>70 år</c:v>
                </c:pt>
                <c:pt idx="71">
                  <c:v>71 år</c:v>
                </c:pt>
                <c:pt idx="72">
                  <c:v>72 år</c:v>
                </c:pt>
                <c:pt idx="73">
                  <c:v>73 år</c:v>
                </c:pt>
                <c:pt idx="74">
                  <c:v>74 år</c:v>
                </c:pt>
                <c:pt idx="75">
                  <c:v>75 år</c:v>
                </c:pt>
                <c:pt idx="76">
                  <c:v>76 år</c:v>
                </c:pt>
                <c:pt idx="77">
                  <c:v>77 år</c:v>
                </c:pt>
                <c:pt idx="78">
                  <c:v>78 år</c:v>
                </c:pt>
                <c:pt idx="79">
                  <c:v>79 år</c:v>
                </c:pt>
                <c:pt idx="80">
                  <c:v>80 år</c:v>
                </c:pt>
                <c:pt idx="81">
                  <c:v>81 år</c:v>
                </c:pt>
                <c:pt idx="82">
                  <c:v>82 år</c:v>
                </c:pt>
                <c:pt idx="83">
                  <c:v>83 år</c:v>
                </c:pt>
                <c:pt idx="84">
                  <c:v>84 år</c:v>
                </c:pt>
                <c:pt idx="85">
                  <c:v>85 år</c:v>
                </c:pt>
                <c:pt idx="86">
                  <c:v>86 år</c:v>
                </c:pt>
                <c:pt idx="87">
                  <c:v>87 år</c:v>
                </c:pt>
                <c:pt idx="88">
                  <c:v>88 år</c:v>
                </c:pt>
                <c:pt idx="89">
                  <c:v>89 år</c:v>
                </c:pt>
                <c:pt idx="90">
                  <c:v>90 år</c:v>
                </c:pt>
                <c:pt idx="91">
                  <c:v>91 år</c:v>
                </c:pt>
                <c:pt idx="92">
                  <c:v>92 år</c:v>
                </c:pt>
                <c:pt idx="93">
                  <c:v>93 år</c:v>
                </c:pt>
                <c:pt idx="94">
                  <c:v>94 år</c:v>
                </c:pt>
                <c:pt idx="95">
                  <c:v>95 år</c:v>
                </c:pt>
                <c:pt idx="96">
                  <c:v>96 år</c:v>
                </c:pt>
                <c:pt idx="97">
                  <c:v>97 år</c:v>
                </c:pt>
                <c:pt idx="98">
                  <c:v>98 år</c:v>
                </c:pt>
                <c:pt idx="99">
                  <c:v>99 år</c:v>
                </c:pt>
                <c:pt idx="100">
                  <c:v>100+ år</c:v>
                </c:pt>
              </c:strCache>
            </c:strRef>
          </c:cat>
          <c:val>
            <c:numRef>
              <c:f>Blad4!$Q$5:$Q$105</c:f>
              <c:numCache>
                <c:formatCode>0.0%</c:formatCode>
                <c:ptCount val="101"/>
                <c:pt idx="0">
                  <c:v>1.0970005435588279E-2</c:v>
                </c:pt>
                <c:pt idx="1">
                  <c:v>1.1464149824578742E-2</c:v>
                </c:pt>
                <c:pt idx="2">
                  <c:v>1.3638385136136778E-2</c:v>
                </c:pt>
                <c:pt idx="3">
                  <c:v>1.1958294213569205E-2</c:v>
                </c:pt>
                <c:pt idx="4">
                  <c:v>1.3391312941641548E-2</c:v>
                </c:pt>
                <c:pt idx="5">
                  <c:v>1.3984286208430103E-2</c:v>
                </c:pt>
                <c:pt idx="6">
                  <c:v>1.3638385136136778E-2</c:v>
                </c:pt>
                <c:pt idx="7">
                  <c:v>1.4725502791915798E-2</c:v>
                </c:pt>
                <c:pt idx="8">
                  <c:v>1.4626673914117705E-2</c:v>
                </c:pt>
                <c:pt idx="9">
                  <c:v>1.482433166971389E-2</c:v>
                </c:pt>
                <c:pt idx="10">
                  <c:v>1.5120818303108168E-2</c:v>
                </c:pt>
                <c:pt idx="11">
                  <c:v>1.5021989425310075E-2</c:v>
                </c:pt>
                <c:pt idx="12">
                  <c:v>1.4626673914117705E-2</c:v>
                </c:pt>
                <c:pt idx="13">
                  <c:v>1.5812620447694815E-2</c:v>
                </c:pt>
                <c:pt idx="14">
                  <c:v>1.4478430597420567E-2</c:v>
                </c:pt>
                <c:pt idx="15">
                  <c:v>1.349014181943964E-2</c:v>
                </c:pt>
                <c:pt idx="16">
                  <c:v>1.4132529525127242E-2</c:v>
                </c:pt>
                <c:pt idx="17">
                  <c:v>1.2650096358155853E-2</c:v>
                </c:pt>
                <c:pt idx="18">
                  <c:v>1.2501853041458713E-2</c:v>
                </c:pt>
                <c:pt idx="19">
                  <c:v>1.0426446607698769E-2</c:v>
                </c:pt>
                <c:pt idx="20">
                  <c:v>1.0129959974304492E-2</c:v>
                </c:pt>
                <c:pt idx="21">
                  <c:v>1.0722933241093047E-2</c:v>
                </c:pt>
                <c:pt idx="22">
                  <c:v>1.0624104363294955E-2</c:v>
                </c:pt>
                <c:pt idx="23">
                  <c:v>9.1416711963235656E-3</c:v>
                </c:pt>
                <c:pt idx="24">
                  <c:v>1.0129959974304492E-2</c:v>
                </c:pt>
                <c:pt idx="25">
                  <c:v>1.1513564263477789E-2</c:v>
                </c:pt>
                <c:pt idx="26">
                  <c:v>1.2353609724761575E-2</c:v>
                </c:pt>
                <c:pt idx="27">
                  <c:v>1.3193655186045362E-2</c:v>
                </c:pt>
                <c:pt idx="28">
                  <c:v>1.215595196916539E-2</c:v>
                </c:pt>
                <c:pt idx="29">
                  <c:v>1.2304195285862529E-2</c:v>
                </c:pt>
                <c:pt idx="30">
                  <c:v>1.1958294213569205E-2</c:v>
                </c:pt>
                <c:pt idx="31">
                  <c:v>1.4379601719622473E-2</c:v>
                </c:pt>
                <c:pt idx="32">
                  <c:v>1.5318476058704353E-2</c:v>
                </c:pt>
                <c:pt idx="33">
                  <c:v>1.5071403864209122E-2</c:v>
                </c:pt>
                <c:pt idx="34">
                  <c:v>1.5120818303108168E-2</c:v>
                </c:pt>
                <c:pt idx="35">
                  <c:v>1.442901615852152E-2</c:v>
                </c:pt>
                <c:pt idx="36">
                  <c:v>1.482433166971389E-2</c:v>
                </c:pt>
                <c:pt idx="37">
                  <c:v>1.5763206008795771E-2</c:v>
                </c:pt>
                <c:pt idx="38">
                  <c:v>1.4676088353016752E-2</c:v>
                </c:pt>
                <c:pt idx="39">
                  <c:v>1.5417304936502447E-2</c:v>
                </c:pt>
                <c:pt idx="40">
                  <c:v>1.5021989425310075E-2</c:v>
                </c:pt>
                <c:pt idx="41">
                  <c:v>1.6306764836685278E-2</c:v>
                </c:pt>
                <c:pt idx="42">
                  <c:v>1.5120818303108168E-2</c:v>
                </c:pt>
                <c:pt idx="43">
                  <c:v>1.6306764836685278E-2</c:v>
                </c:pt>
                <c:pt idx="44">
                  <c:v>1.5269061619805306E-2</c:v>
                </c:pt>
                <c:pt idx="45">
                  <c:v>1.4577259475218658E-2</c:v>
                </c:pt>
                <c:pt idx="46">
                  <c:v>1.4923160547511983E-2</c:v>
                </c:pt>
                <c:pt idx="47">
                  <c:v>1.4676088353016752E-2</c:v>
                </c:pt>
                <c:pt idx="48">
                  <c:v>1.309482630824727E-2</c:v>
                </c:pt>
                <c:pt idx="49">
                  <c:v>1.4132529525127242E-2</c:v>
                </c:pt>
                <c:pt idx="50">
                  <c:v>1.442901615852152E-2</c:v>
                </c:pt>
                <c:pt idx="51">
                  <c:v>1.2847754113752038E-2</c:v>
                </c:pt>
                <c:pt idx="52">
                  <c:v>1.4083115086228197E-2</c:v>
                </c:pt>
                <c:pt idx="53">
                  <c:v>1.2748925235953945E-2</c:v>
                </c:pt>
                <c:pt idx="54">
                  <c:v>1.349014181943964E-2</c:v>
                </c:pt>
                <c:pt idx="55">
                  <c:v>1.3737214013934872E-2</c:v>
                </c:pt>
                <c:pt idx="56">
                  <c:v>1.2353609724761575E-2</c:v>
                </c:pt>
                <c:pt idx="57">
                  <c:v>1.4379601719622473E-2</c:v>
                </c:pt>
                <c:pt idx="58">
                  <c:v>1.215595196916539E-2</c:v>
                </c:pt>
                <c:pt idx="59">
                  <c:v>1.1661807580174927E-2</c:v>
                </c:pt>
                <c:pt idx="60">
                  <c:v>1.1464149824578742E-2</c:v>
                </c:pt>
                <c:pt idx="61">
                  <c:v>1.0426446607698769E-2</c:v>
                </c:pt>
                <c:pt idx="62">
                  <c:v>1.0080545535405445E-2</c:v>
                </c:pt>
                <c:pt idx="63">
                  <c:v>9.5369867075159355E-3</c:v>
                </c:pt>
                <c:pt idx="64">
                  <c:v>9.5369867075159355E-3</c:v>
                </c:pt>
                <c:pt idx="65">
                  <c:v>8.8451845629292872E-3</c:v>
                </c:pt>
                <c:pt idx="66">
                  <c:v>7.7580669071502691E-3</c:v>
                </c:pt>
                <c:pt idx="67">
                  <c:v>7.7580669071502691E-3</c:v>
                </c:pt>
                <c:pt idx="68">
                  <c:v>6.6215348124722042E-3</c:v>
                </c:pt>
                <c:pt idx="69">
                  <c:v>8.499283490635964E-3</c:v>
                </c:pt>
                <c:pt idx="70">
                  <c:v>7.3627513959578991E-3</c:v>
                </c:pt>
                <c:pt idx="71">
                  <c:v>7.7580669071502691E-3</c:v>
                </c:pt>
                <c:pt idx="72">
                  <c:v>7.21450807926076E-3</c:v>
                </c:pt>
                <c:pt idx="73">
                  <c:v>7.1650936403617133E-3</c:v>
                </c:pt>
                <c:pt idx="74">
                  <c:v>8.153382418342639E-3</c:v>
                </c:pt>
                <c:pt idx="75">
                  <c:v>7.4121658348569449E-3</c:v>
                </c:pt>
                <c:pt idx="76">
                  <c:v>7.4615802737559916E-3</c:v>
                </c:pt>
                <c:pt idx="77">
                  <c:v>5.9791471067846026E-3</c:v>
                </c:pt>
                <c:pt idx="78">
                  <c:v>5.4850027177941393E-3</c:v>
                </c:pt>
                <c:pt idx="79">
                  <c:v>4.2002273064189353E-3</c:v>
                </c:pt>
                <c:pt idx="80">
                  <c:v>4.6449572565103519E-3</c:v>
                </c:pt>
                <c:pt idx="81">
                  <c:v>3.7554973563275187E-3</c:v>
                </c:pt>
                <c:pt idx="82">
                  <c:v>2.964866333942778E-3</c:v>
                </c:pt>
                <c:pt idx="83">
                  <c:v>3.0636952117408709E-3</c:v>
                </c:pt>
                <c:pt idx="84">
                  <c:v>2.5695508227504076E-3</c:v>
                </c:pt>
                <c:pt idx="85">
                  <c:v>2.767208578346593E-3</c:v>
                </c:pt>
                <c:pt idx="86">
                  <c:v>1.7295053614666206E-3</c:v>
                </c:pt>
                <c:pt idx="87">
                  <c:v>1.7295053614666206E-3</c:v>
                </c:pt>
                <c:pt idx="88">
                  <c:v>9.3887433908187968E-4</c:v>
                </c:pt>
                <c:pt idx="89">
                  <c:v>1.0871176557790186E-3</c:v>
                </c:pt>
                <c:pt idx="90">
                  <c:v>5.4355882788950931E-4</c:v>
                </c:pt>
                <c:pt idx="91">
                  <c:v>6.9180214458664825E-4</c:v>
                </c:pt>
                <c:pt idx="92">
                  <c:v>8.8945990018283344E-4</c:v>
                </c:pt>
                <c:pt idx="93">
                  <c:v>7.9063102238474084E-4</c:v>
                </c:pt>
                <c:pt idx="94">
                  <c:v>2.4707219449523148E-4</c:v>
                </c:pt>
                <c:pt idx="95">
                  <c:v>1.4824331669713891E-4</c:v>
                </c:pt>
                <c:pt idx="96">
                  <c:v>1.4824331669713891E-4</c:v>
                </c:pt>
                <c:pt idx="97">
                  <c:v>2.4707219449523148E-4</c:v>
                </c:pt>
                <c:pt idx="98">
                  <c:v>4.9414438899046303E-5</c:v>
                </c:pt>
                <c:pt idx="99">
                  <c:v>4.9414438899046303E-5</c:v>
                </c:pt>
                <c:pt idx="100">
                  <c:v>1.9765775559618521E-4</c:v>
                </c:pt>
              </c:numCache>
            </c:numRef>
          </c:val>
          <c:smooth val="0"/>
          <c:extLst>
            <c:ext xmlns:c16="http://schemas.microsoft.com/office/drawing/2014/chart" uri="{C3380CC4-5D6E-409C-BE32-E72D297353CC}">
              <c16:uniqueId val="{00000001-5FAB-4389-A6CA-3931BB44B9BA}"/>
            </c:ext>
          </c:extLst>
        </c:ser>
        <c:ser>
          <c:idx val="2"/>
          <c:order val="2"/>
          <c:tx>
            <c:strRef>
              <c:f>Blad4!$R$4</c:f>
              <c:strCache>
                <c:ptCount val="1"/>
                <c:pt idx="0">
                  <c:v>Mellersta</c:v>
                </c:pt>
              </c:strCache>
            </c:strRef>
          </c:tx>
          <c:spPr>
            <a:ln w="28575" cap="rnd">
              <a:solidFill>
                <a:schemeClr val="tx1"/>
              </a:solidFill>
              <a:prstDash val="sysDot"/>
              <a:round/>
            </a:ln>
            <a:effectLst/>
          </c:spPr>
          <c:marker>
            <c:symbol val="none"/>
          </c:marker>
          <c:cat>
            <c:strRef>
              <c:f>Blad4!$O$5:$O$105</c:f>
              <c:strCache>
                <c:ptCount val="101"/>
                <c:pt idx="0">
                  <c:v>0 år</c:v>
                </c:pt>
                <c:pt idx="1">
                  <c:v>1 år</c:v>
                </c:pt>
                <c:pt idx="2">
                  <c:v>2 år</c:v>
                </c:pt>
                <c:pt idx="3">
                  <c:v>3 år</c:v>
                </c:pt>
                <c:pt idx="4">
                  <c:v>4 år</c:v>
                </c:pt>
                <c:pt idx="5">
                  <c:v>5 år</c:v>
                </c:pt>
                <c:pt idx="6">
                  <c:v>6 år</c:v>
                </c:pt>
                <c:pt idx="7">
                  <c:v>7 år</c:v>
                </c:pt>
                <c:pt idx="8">
                  <c:v>8 år</c:v>
                </c:pt>
                <c:pt idx="9">
                  <c:v>9 år</c:v>
                </c:pt>
                <c:pt idx="10">
                  <c:v>10 år</c:v>
                </c:pt>
                <c:pt idx="11">
                  <c:v>11 år</c:v>
                </c:pt>
                <c:pt idx="12">
                  <c:v>12 år</c:v>
                </c:pt>
                <c:pt idx="13">
                  <c:v>13 år</c:v>
                </c:pt>
                <c:pt idx="14">
                  <c:v>14 år</c:v>
                </c:pt>
                <c:pt idx="15">
                  <c:v>15 år</c:v>
                </c:pt>
                <c:pt idx="16">
                  <c:v>16 år</c:v>
                </c:pt>
                <c:pt idx="17">
                  <c:v>17 år</c:v>
                </c:pt>
                <c:pt idx="18">
                  <c:v>18 år</c:v>
                </c:pt>
                <c:pt idx="19">
                  <c:v>19 år</c:v>
                </c:pt>
                <c:pt idx="20">
                  <c:v>20 år</c:v>
                </c:pt>
                <c:pt idx="21">
                  <c:v>21 år</c:v>
                </c:pt>
                <c:pt idx="22">
                  <c:v>22 år</c:v>
                </c:pt>
                <c:pt idx="23">
                  <c:v>23 år</c:v>
                </c:pt>
                <c:pt idx="24">
                  <c:v>24 år</c:v>
                </c:pt>
                <c:pt idx="25">
                  <c:v>25 år</c:v>
                </c:pt>
                <c:pt idx="26">
                  <c:v>26 år</c:v>
                </c:pt>
                <c:pt idx="27">
                  <c:v>27 år</c:v>
                </c:pt>
                <c:pt idx="28">
                  <c:v>28 år</c:v>
                </c:pt>
                <c:pt idx="29">
                  <c:v>29 år</c:v>
                </c:pt>
                <c:pt idx="30">
                  <c:v>30 år</c:v>
                </c:pt>
                <c:pt idx="31">
                  <c:v>31 år</c:v>
                </c:pt>
                <c:pt idx="32">
                  <c:v>32 år</c:v>
                </c:pt>
                <c:pt idx="33">
                  <c:v>33 år</c:v>
                </c:pt>
                <c:pt idx="34">
                  <c:v>34 år</c:v>
                </c:pt>
                <c:pt idx="35">
                  <c:v>35 år</c:v>
                </c:pt>
                <c:pt idx="36">
                  <c:v>36 år</c:v>
                </c:pt>
                <c:pt idx="37">
                  <c:v>37 år</c:v>
                </c:pt>
                <c:pt idx="38">
                  <c:v>38 år</c:v>
                </c:pt>
                <c:pt idx="39">
                  <c:v>39 år</c:v>
                </c:pt>
                <c:pt idx="40">
                  <c:v>40 år</c:v>
                </c:pt>
                <c:pt idx="41">
                  <c:v>41 år</c:v>
                </c:pt>
                <c:pt idx="42">
                  <c:v>42 år</c:v>
                </c:pt>
                <c:pt idx="43">
                  <c:v>43 år</c:v>
                </c:pt>
                <c:pt idx="44">
                  <c:v>44 år</c:v>
                </c:pt>
                <c:pt idx="45">
                  <c:v>45 år</c:v>
                </c:pt>
                <c:pt idx="46">
                  <c:v>46 år</c:v>
                </c:pt>
                <c:pt idx="47">
                  <c:v>47 år</c:v>
                </c:pt>
                <c:pt idx="48">
                  <c:v>48 år</c:v>
                </c:pt>
                <c:pt idx="49">
                  <c:v>49 år</c:v>
                </c:pt>
                <c:pt idx="50">
                  <c:v>50 år</c:v>
                </c:pt>
                <c:pt idx="51">
                  <c:v>51 år</c:v>
                </c:pt>
                <c:pt idx="52">
                  <c:v>52 år</c:v>
                </c:pt>
                <c:pt idx="53">
                  <c:v>53 år</c:v>
                </c:pt>
                <c:pt idx="54">
                  <c:v>54 år</c:v>
                </c:pt>
                <c:pt idx="55">
                  <c:v>55 år</c:v>
                </c:pt>
                <c:pt idx="56">
                  <c:v>56 år</c:v>
                </c:pt>
                <c:pt idx="57">
                  <c:v>57 år</c:v>
                </c:pt>
                <c:pt idx="58">
                  <c:v>58 år</c:v>
                </c:pt>
                <c:pt idx="59">
                  <c:v>59 år</c:v>
                </c:pt>
                <c:pt idx="60">
                  <c:v>60 år</c:v>
                </c:pt>
                <c:pt idx="61">
                  <c:v>61 år</c:v>
                </c:pt>
                <c:pt idx="62">
                  <c:v>62 år</c:v>
                </c:pt>
                <c:pt idx="63">
                  <c:v>63 år</c:v>
                </c:pt>
                <c:pt idx="64">
                  <c:v>64 år</c:v>
                </c:pt>
                <c:pt idx="65">
                  <c:v>65 år</c:v>
                </c:pt>
                <c:pt idx="66">
                  <c:v>66 år</c:v>
                </c:pt>
                <c:pt idx="67">
                  <c:v>67 år</c:v>
                </c:pt>
                <c:pt idx="68">
                  <c:v>68 år</c:v>
                </c:pt>
                <c:pt idx="69">
                  <c:v>69 år</c:v>
                </c:pt>
                <c:pt idx="70">
                  <c:v>70 år</c:v>
                </c:pt>
                <c:pt idx="71">
                  <c:v>71 år</c:v>
                </c:pt>
                <c:pt idx="72">
                  <c:v>72 år</c:v>
                </c:pt>
                <c:pt idx="73">
                  <c:v>73 år</c:v>
                </c:pt>
                <c:pt idx="74">
                  <c:v>74 år</c:v>
                </c:pt>
                <c:pt idx="75">
                  <c:v>75 år</c:v>
                </c:pt>
                <c:pt idx="76">
                  <c:v>76 år</c:v>
                </c:pt>
                <c:pt idx="77">
                  <c:v>77 år</c:v>
                </c:pt>
                <c:pt idx="78">
                  <c:v>78 år</c:v>
                </c:pt>
                <c:pt idx="79">
                  <c:v>79 år</c:v>
                </c:pt>
                <c:pt idx="80">
                  <c:v>80 år</c:v>
                </c:pt>
                <c:pt idx="81">
                  <c:v>81 år</c:v>
                </c:pt>
                <c:pt idx="82">
                  <c:v>82 år</c:v>
                </c:pt>
                <c:pt idx="83">
                  <c:v>83 år</c:v>
                </c:pt>
                <c:pt idx="84">
                  <c:v>84 år</c:v>
                </c:pt>
                <c:pt idx="85">
                  <c:v>85 år</c:v>
                </c:pt>
                <c:pt idx="86">
                  <c:v>86 år</c:v>
                </c:pt>
                <c:pt idx="87">
                  <c:v>87 år</c:v>
                </c:pt>
                <c:pt idx="88">
                  <c:v>88 år</c:v>
                </c:pt>
                <c:pt idx="89">
                  <c:v>89 år</c:v>
                </c:pt>
                <c:pt idx="90">
                  <c:v>90 år</c:v>
                </c:pt>
                <c:pt idx="91">
                  <c:v>91 år</c:v>
                </c:pt>
                <c:pt idx="92">
                  <c:v>92 år</c:v>
                </c:pt>
                <c:pt idx="93">
                  <c:v>93 år</c:v>
                </c:pt>
                <c:pt idx="94">
                  <c:v>94 år</c:v>
                </c:pt>
                <c:pt idx="95">
                  <c:v>95 år</c:v>
                </c:pt>
                <c:pt idx="96">
                  <c:v>96 år</c:v>
                </c:pt>
                <c:pt idx="97">
                  <c:v>97 år</c:v>
                </c:pt>
                <c:pt idx="98">
                  <c:v>98 år</c:v>
                </c:pt>
                <c:pt idx="99">
                  <c:v>99 år</c:v>
                </c:pt>
                <c:pt idx="100">
                  <c:v>100+ år</c:v>
                </c:pt>
              </c:strCache>
            </c:strRef>
          </c:cat>
          <c:val>
            <c:numRef>
              <c:f>Blad4!$R$5:$R$105</c:f>
              <c:numCache>
                <c:formatCode>0.0%</c:formatCode>
                <c:ptCount val="101"/>
                <c:pt idx="0">
                  <c:v>1.0616542661967541E-2</c:v>
                </c:pt>
                <c:pt idx="1">
                  <c:v>1.0942870817560806E-2</c:v>
                </c:pt>
                <c:pt idx="2">
                  <c:v>1.1421485445764261E-2</c:v>
                </c:pt>
                <c:pt idx="3">
                  <c:v>1.1987120915459252E-2</c:v>
                </c:pt>
                <c:pt idx="4">
                  <c:v>1.2291693860679633E-2</c:v>
                </c:pt>
                <c:pt idx="5">
                  <c:v>1.3488230431188269E-2</c:v>
                </c:pt>
                <c:pt idx="6">
                  <c:v>1.3096636644476353E-2</c:v>
                </c:pt>
                <c:pt idx="7">
                  <c:v>1.3444720010442501E-2</c:v>
                </c:pt>
                <c:pt idx="8">
                  <c:v>1.4967584736544403E-2</c:v>
                </c:pt>
                <c:pt idx="9">
                  <c:v>1.3923334638645956E-2</c:v>
                </c:pt>
                <c:pt idx="10">
                  <c:v>1.4467214897968064E-2</c:v>
                </c:pt>
                <c:pt idx="11">
                  <c:v>1.5250402471391899E-2</c:v>
                </c:pt>
                <c:pt idx="12">
                  <c:v>1.45542357394596E-2</c:v>
                </c:pt>
                <c:pt idx="13">
                  <c:v>1.4989339946917287E-2</c:v>
                </c:pt>
                <c:pt idx="14">
                  <c:v>1.4641256580951138E-2</c:v>
                </c:pt>
                <c:pt idx="15">
                  <c:v>1.4924074315798634E-2</c:v>
                </c:pt>
                <c:pt idx="16">
                  <c:v>1.4445459687595179E-2</c:v>
                </c:pt>
                <c:pt idx="17">
                  <c:v>1.4314928425357873E-2</c:v>
                </c:pt>
                <c:pt idx="18">
                  <c:v>1.3771048166035766E-2</c:v>
                </c:pt>
                <c:pt idx="19">
                  <c:v>1.2269938650306749E-2</c:v>
                </c:pt>
                <c:pt idx="20">
                  <c:v>1.0507766610103119E-2</c:v>
                </c:pt>
                <c:pt idx="21">
                  <c:v>9.9856415611538959E-3</c:v>
                </c:pt>
                <c:pt idx="22">
                  <c:v>8.8326154113910274E-3</c:v>
                </c:pt>
                <c:pt idx="23">
                  <c:v>9.3764956707131364E-3</c:v>
                </c:pt>
                <c:pt idx="24">
                  <c:v>7.8536309446112351E-3</c:v>
                </c:pt>
                <c:pt idx="25">
                  <c:v>9.7028238263064011E-3</c:v>
                </c:pt>
                <c:pt idx="26">
                  <c:v>1.0638297872340425E-2</c:v>
                </c:pt>
                <c:pt idx="27">
                  <c:v>1.0877605186442154E-2</c:v>
                </c:pt>
                <c:pt idx="28">
                  <c:v>1.1486751076882913E-2</c:v>
                </c:pt>
                <c:pt idx="29">
                  <c:v>1.1203933342035418E-2</c:v>
                </c:pt>
                <c:pt idx="30">
                  <c:v>1.2335204281425401E-2</c:v>
                </c:pt>
                <c:pt idx="31">
                  <c:v>1.1747813601357526E-2</c:v>
                </c:pt>
                <c:pt idx="32">
                  <c:v>1.2291693860679633E-2</c:v>
                </c:pt>
                <c:pt idx="33">
                  <c:v>1.4032110690510377E-2</c:v>
                </c:pt>
                <c:pt idx="34">
                  <c:v>1.272679806813732E-2</c:v>
                </c:pt>
                <c:pt idx="35">
                  <c:v>1.3009615802984814E-2</c:v>
                </c:pt>
                <c:pt idx="36">
                  <c:v>1.2400469912544055E-2</c:v>
                </c:pt>
                <c:pt idx="37">
                  <c:v>1.2770308488883088E-2</c:v>
                </c:pt>
                <c:pt idx="38">
                  <c:v>1.2378714702171169E-2</c:v>
                </c:pt>
                <c:pt idx="39">
                  <c:v>1.3966845059391724E-2</c:v>
                </c:pt>
                <c:pt idx="40">
                  <c:v>1.4249662794239221E-2</c:v>
                </c:pt>
                <c:pt idx="41">
                  <c:v>1.4858808684679981E-2</c:v>
                </c:pt>
                <c:pt idx="42">
                  <c:v>1.4271418004612105E-2</c:v>
                </c:pt>
                <c:pt idx="43">
                  <c:v>1.4314928425357873E-2</c:v>
                </c:pt>
                <c:pt idx="44">
                  <c:v>1.4249662794239221E-2</c:v>
                </c:pt>
                <c:pt idx="45">
                  <c:v>1.4728277422442674E-2</c:v>
                </c:pt>
                <c:pt idx="46">
                  <c:v>1.5968324413697079E-2</c:v>
                </c:pt>
                <c:pt idx="47">
                  <c:v>1.5968324413697079E-2</c:v>
                </c:pt>
                <c:pt idx="48">
                  <c:v>1.6098855675934387E-2</c:v>
                </c:pt>
                <c:pt idx="49">
                  <c:v>1.5816037941086891E-2</c:v>
                </c:pt>
                <c:pt idx="50">
                  <c:v>1.5685506678849586E-2</c:v>
                </c:pt>
                <c:pt idx="51">
                  <c:v>1.5076360788408823E-2</c:v>
                </c:pt>
                <c:pt idx="52">
                  <c:v>1.3031371013357699E-2</c:v>
                </c:pt>
                <c:pt idx="53">
                  <c:v>1.4227907583866335E-2</c:v>
                </c:pt>
                <c:pt idx="54">
                  <c:v>1.3749292955662882E-2</c:v>
                </c:pt>
                <c:pt idx="55">
                  <c:v>1.3879824217900186E-2</c:v>
                </c:pt>
                <c:pt idx="56">
                  <c:v>1.4336683635730757E-2</c:v>
                </c:pt>
                <c:pt idx="57">
                  <c:v>1.3814558586781534E-2</c:v>
                </c:pt>
                <c:pt idx="58">
                  <c:v>1.3053126223730583E-2</c:v>
                </c:pt>
                <c:pt idx="59">
                  <c:v>1.1356219814645607E-2</c:v>
                </c:pt>
                <c:pt idx="60">
                  <c:v>1.0790584344950616E-2</c:v>
                </c:pt>
                <c:pt idx="61">
                  <c:v>9.8333550885437056E-3</c:v>
                </c:pt>
                <c:pt idx="62">
                  <c:v>9.7028238263064011E-3</c:v>
                </c:pt>
                <c:pt idx="63">
                  <c:v>1.0268459296001392E-2</c:v>
                </c:pt>
                <c:pt idx="64">
                  <c:v>9.6810686159335153E-3</c:v>
                </c:pt>
                <c:pt idx="65">
                  <c:v>9.137188356611408E-3</c:v>
                </c:pt>
                <c:pt idx="66">
                  <c:v>8.0494278379671935E-3</c:v>
                </c:pt>
                <c:pt idx="67">
                  <c:v>7.8536309446112351E-3</c:v>
                </c:pt>
                <c:pt idx="68">
                  <c:v>6.9181568985772091E-3</c:v>
                </c:pt>
                <c:pt idx="69">
                  <c:v>7.4402819475264323E-3</c:v>
                </c:pt>
                <c:pt idx="70">
                  <c:v>7.3532611060348951E-3</c:v>
                </c:pt>
                <c:pt idx="71">
                  <c:v>7.1139537919331676E-3</c:v>
                </c:pt>
                <c:pt idx="72">
                  <c:v>8.3540007831875741E-3</c:v>
                </c:pt>
                <c:pt idx="73">
                  <c:v>8.0276726275943094E-3</c:v>
                </c:pt>
                <c:pt idx="74">
                  <c:v>9.1154331462385239E-3</c:v>
                </c:pt>
                <c:pt idx="75">
                  <c:v>8.5497976765435326E-3</c:v>
                </c:pt>
                <c:pt idx="76">
                  <c:v>8.245224731323152E-3</c:v>
                </c:pt>
                <c:pt idx="77">
                  <c:v>8.658573728407953E-3</c:v>
                </c:pt>
                <c:pt idx="78">
                  <c:v>7.2444850541704738E-3</c:v>
                </c:pt>
                <c:pt idx="79">
                  <c:v>6.8093808467127879E-3</c:v>
                </c:pt>
                <c:pt idx="80">
                  <c:v>5.5040682243397291E-3</c:v>
                </c:pt>
                <c:pt idx="81">
                  <c:v>4.6556150197972412E-3</c:v>
                </c:pt>
                <c:pt idx="82">
                  <c:v>4.4815733368141668E-3</c:v>
                </c:pt>
                <c:pt idx="83">
                  <c:v>4.2857764434582083E-3</c:v>
                </c:pt>
                <c:pt idx="84">
                  <c:v>3.8506722360005219E-3</c:v>
                </c:pt>
                <c:pt idx="85">
                  <c:v>3.3503023974241833E-3</c:v>
                </c:pt>
                <c:pt idx="86">
                  <c:v>3.0457294522038027E-3</c:v>
                </c:pt>
                <c:pt idx="87">
                  <c:v>2.4365835617630423E-3</c:v>
                </c:pt>
                <c:pt idx="88">
                  <c:v>2.3930731410172737E-3</c:v>
                </c:pt>
                <c:pt idx="89">
                  <c:v>2.1972762476613148E-3</c:v>
                </c:pt>
                <c:pt idx="90">
                  <c:v>1.9579689335595873E-3</c:v>
                </c:pt>
                <c:pt idx="91">
                  <c:v>1.1095157290170997E-3</c:v>
                </c:pt>
                <c:pt idx="92">
                  <c:v>1.1747813601357526E-3</c:v>
                </c:pt>
                <c:pt idx="93">
                  <c:v>1.2182917808815212E-3</c:v>
                </c:pt>
                <c:pt idx="94">
                  <c:v>8.2669799416960367E-4</c:v>
                </c:pt>
                <c:pt idx="95">
                  <c:v>5.6563546969499198E-4</c:v>
                </c:pt>
                <c:pt idx="96">
                  <c:v>5.2212504894922338E-4</c:v>
                </c:pt>
                <c:pt idx="97">
                  <c:v>2.3930731410172737E-4</c:v>
                </c:pt>
                <c:pt idx="98">
                  <c:v>1.3053126223730585E-4</c:v>
                </c:pt>
                <c:pt idx="99">
                  <c:v>1.0877605186442153E-4</c:v>
                </c:pt>
                <c:pt idx="100">
                  <c:v>1.3053126223730585E-4</c:v>
                </c:pt>
              </c:numCache>
            </c:numRef>
          </c:val>
          <c:smooth val="0"/>
          <c:extLst>
            <c:ext xmlns:c16="http://schemas.microsoft.com/office/drawing/2014/chart" uri="{C3380CC4-5D6E-409C-BE32-E72D297353CC}">
              <c16:uniqueId val="{00000002-5FAB-4389-A6CA-3931BB44B9BA}"/>
            </c:ext>
          </c:extLst>
        </c:ser>
        <c:ser>
          <c:idx val="3"/>
          <c:order val="3"/>
          <c:tx>
            <c:strRef>
              <c:f>Blad4!$S$4</c:f>
              <c:strCache>
                <c:ptCount val="1"/>
                <c:pt idx="0">
                  <c:v>Sydvästra</c:v>
                </c:pt>
              </c:strCache>
            </c:strRef>
          </c:tx>
          <c:spPr>
            <a:ln w="28575" cap="rnd">
              <a:solidFill>
                <a:srgbClr val="FF0000"/>
              </a:solidFill>
              <a:prstDash val="dash"/>
              <a:round/>
            </a:ln>
            <a:effectLst/>
          </c:spPr>
          <c:marker>
            <c:symbol val="none"/>
          </c:marker>
          <c:cat>
            <c:strRef>
              <c:f>Blad4!$O$5:$O$105</c:f>
              <c:strCache>
                <c:ptCount val="101"/>
                <c:pt idx="0">
                  <c:v>0 år</c:v>
                </c:pt>
                <c:pt idx="1">
                  <c:v>1 år</c:v>
                </c:pt>
                <c:pt idx="2">
                  <c:v>2 år</c:v>
                </c:pt>
                <c:pt idx="3">
                  <c:v>3 år</c:v>
                </c:pt>
                <c:pt idx="4">
                  <c:v>4 år</c:v>
                </c:pt>
                <c:pt idx="5">
                  <c:v>5 år</c:v>
                </c:pt>
                <c:pt idx="6">
                  <c:v>6 år</c:v>
                </c:pt>
                <c:pt idx="7">
                  <c:v>7 år</c:v>
                </c:pt>
                <c:pt idx="8">
                  <c:v>8 år</c:v>
                </c:pt>
                <c:pt idx="9">
                  <c:v>9 år</c:v>
                </c:pt>
                <c:pt idx="10">
                  <c:v>10 år</c:v>
                </c:pt>
                <c:pt idx="11">
                  <c:v>11 år</c:v>
                </c:pt>
                <c:pt idx="12">
                  <c:v>12 år</c:v>
                </c:pt>
                <c:pt idx="13">
                  <c:v>13 år</c:v>
                </c:pt>
                <c:pt idx="14">
                  <c:v>14 år</c:v>
                </c:pt>
                <c:pt idx="15">
                  <c:v>15 år</c:v>
                </c:pt>
                <c:pt idx="16">
                  <c:v>16 år</c:v>
                </c:pt>
                <c:pt idx="17">
                  <c:v>17 år</c:v>
                </c:pt>
                <c:pt idx="18">
                  <c:v>18 år</c:v>
                </c:pt>
                <c:pt idx="19">
                  <c:v>19 år</c:v>
                </c:pt>
                <c:pt idx="20">
                  <c:v>20 år</c:v>
                </c:pt>
                <c:pt idx="21">
                  <c:v>21 år</c:v>
                </c:pt>
                <c:pt idx="22">
                  <c:v>22 år</c:v>
                </c:pt>
                <c:pt idx="23">
                  <c:v>23 år</c:v>
                </c:pt>
                <c:pt idx="24">
                  <c:v>24 år</c:v>
                </c:pt>
                <c:pt idx="25">
                  <c:v>25 år</c:v>
                </c:pt>
                <c:pt idx="26">
                  <c:v>26 år</c:v>
                </c:pt>
                <c:pt idx="27">
                  <c:v>27 år</c:v>
                </c:pt>
                <c:pt idx="28">
                  <c:v>28 år</c:v>
                </c:pt>
                <c:pt idx="29">
                  <c:v>29 år</c:v>
                </c:pt>
                <c:pt idx="30">
                  <c:v>30 år</c:v>
                </c:pt>
                <c:pt idx="31">
                  <c:v>31 år</c:v>
                </c:pt>
                <c:pt idx="32">
                  <c:v>32 år</c:v>
                </c:pt>
                <c:pt idx="33">
                  <c:v>33 år</c:v>
                </c:pt>
                <c:pt idx="34">
                  <c:v>34 år</c:v>
                </c:pt>
                <c:pt idx="35">
                  <c:v>35 år</c:v>
                </c:pt>
                <c:pt idx="36">
                  <c:v>36 år</c:v>
                </c:pt>
                <c:pt idx="37">
                  <c:v>37 år</c:v>
                </c:pt>
                <c:pt idx="38">
                  <c:v>38 år</c:v>
                </c:pt>
                <c:pt idx="39">
                  <c:v>39 år</c:v>
                </c:pt>
                <c:pt idx="40">
                  <c:v>40 år</c:v>
                </c:pt>
                <c:pt idx="41">
                  <c:v>41 år</c:v>
                </c:pt>
                <c:pt idx="42">
                  <c:v>42 år</c:v>
                </c:pt>
                <c:pt idx="43">
                  <c:v>43 år</c:v>
                </c:pt>
                <c:pt idx="44">
                  <c:v>44 år</c:v>
                </c:pt>
                <c:pt idx="45">
                  <c:v>45 år</c:v>
                </c:pt>
                <c:pt idx="46">
                  <c:v>46 år</c:v>
                </c:pt>
                <c:pt idx="47">
                  <c:v>47 år</c:v>
                </c:pt>
                <c:pt idx="48">
                  <c:v>48 år</c:v>
                </c:pt>
                <c:pt idx="49">
                  <c:v>49 år</c:v>
                </c:pt>
                <c:pt idx="50">
                  <c:v>50 år</c:v>
                </c:pt>
                <c:pt idx="51">
                  <c:v>51 år</c:v>
                </c:pt>
                <c:pt idx="52">
                  <c:v>52 år</c:v>
                </c:pt>
                <c:pt idx="53">
                  <c:v>53 år</c:v>
                </c:pt>
                <c:pt idx="54">
                  <c:v>54 år</c:v>
                </c:pt>
                <c:pt idx="55">
                  <c:v>55 år</c:v>
                </c:pt>
                <c:pt idx="56">
                  <c:v>56 år</c:v>
                </c:pt>
                <c:pt idx="57">
                  <c:v>57 år</c:v>
                </c:pt>
                <c:pt idx="58">
                  <c:v>58 år</c:v>
                </c:pt>
                <c:pt idx="59">
                  <c:v>59 år</c:v>
                </c:pt>
                <c:pt idx="60">
                  <c:v>60 år</c:v>
                </c:pt>
                <c:pt idx="61">
                  <c:v>61 år</c:v>
                </c:pt>
                <c:pt idx="62">
                  <c:v>62 år</c:v>
                </c:pt>
                <c:pt idx="63">
                  <c:v>63 år</c:v>
                </c:pt>
                <c:pt idx="64">
                  <c:v>64 år</c:v>
                </c:pt>
                <c:pt idx="65">
                  <c:v>65 år</c:v>
                </c:pt>
                <c:pt idx="66">
                  <c:v>66 år</c:v>
                </c:pt>
                <c:pt idx="67">
                  <c:v>67 år</c:v>
                </c:pt>
                <c:pt idx="68">
                  <c:v>68 år</c:v>
                </c:pt>
                <c:pt idx="69">
                  <c:v>69 år</c:v>
                </c:pt>
                <c:pt idx="70">
                  <c:v>70 år</c:v>
                </c:pt>
                <c:pt idx="71">
                  <c:v>71 år</c:v>
                </c:pt>
                <c:pt idx="72">
                  <c:v>72 år</c:v>
                </c:pt>
                <c:pt idx="73">
                  <c:v>73 år</c:v>
                </c:pt>
                <c:pt idx="74">
                  <c:v>74 år</c:v>
                </c:pt>
                <c:pt idx="75">
                  <c:v>75 år</c:v>
                </c:pt>
                <c:pt idx="76">
                  <c:v>76 år</c:v>
                </c:pt>
                <c:pt idx="77">
                  <c:v>77 år</c:v>
                </c:pt>
                <c:pt idx="78">
                  <c:v>78 år</c:v>
                </c:pt>
                <c:pt idx="79">
                  <c:v>79 år</c:v>
                </c:pt>
                <c:pt idx="80">
                  <c:v>80 år</c:v>
                </c:pt>
                <c:pt idx="81">
                  <c:v>81 år</c:v>
                </c:pt>
                <c:pt idx="82">
                  <c:v>82 år</c:v>
                </c:pt>
                <c:pt idx="83">
                  <c:v>83 år</c:v>
                </c:pt>
                <c:pt idx="84">
                  <c:v>84 år</c:v>
                </c:pt>
                <c:pt idx="85">
                  <c:v>85 år</c:v>
                </c:pt>
                <c:pt idx="86">
                  <c:v>86 år</c:v>
                </c:pt>
                <c:pt idx="87">
                  <c:v>87 år</c:v>
                </c:pt>
                <c:pt idx="88">
                  <c:v>88 år</c:v>
                </c:pt>
                <c:pt idx="89">
                  <c:v>89 år</c:v>
                </c:pt>
                <c:pt idx="90">
                  <c:v>90 år</c:v>
                </c:pt>
                <c:pt idx="91">
                  <c:v>91 år</c:v>
                </c:pt>
                <c:pt idx="92">
                  <c:v>92 år</c:v>
                </c:pt>
                <c:pt idx="93">
                  <c:v>93 år</c:v>
                </c:pt>
                <c:pt idx="94">
                  <c:v>94 år</c:v>
                </c:pt>
                <c:pt idx="95">
                  <c:v>95 år</c:v>
                </c:pt>
                <c:pt idx="96">
                  <c:v>96 år</c:v>
                </c:pt>
                <c:pt idx="97">
                  <c:v>97 år</c:v>
                </c:pt>
                <c:pt idx="98">
                  <c:v>98 år</c:v>
                </c:pt>
                <c:pt idx="99">
                  <c:v>99 år</c:v>
                </c:pt>
                <c:pt idx="100">
                  <c:v>100+ år</c:v>
                </c:pt>
              </c:strCache>
            </c:strRef>
          </c:cat>
          <c:val>
            <c:numRef>
              <c:f>Blad4!$S$5:$S$105</c:f>
              <c:numCache>
                <c:formatCode>0.0%</c:formatCode>
                <c:ptCount val="101"/>
                <c:pt idx="0">
                  <c:v>1.125830808880047E-2</c:v>
                </c:pt>
                <c:pt idx="1">
                  <c:v>1.4061581588823077E-2</c:v>
                </c:pt>
                <c:pt idx="2">
                  <c:v>1.2298232129131437E-2</c:v>
                </c:pt>
                <c:pt idx="3">
                  <c:v>1.4423294298503414E-2</c:v>
                </c:pt>
                <c:pt idx="4">
                  <c:v>1.4423294298503414E-2</c:v>
                </c:pt>
                <c:pt idx="5">
                  <c:v>1.4604150653343582E-2</c:v>
                </c:pt>
                <c:pt idx="6">
                  <c:v>1.5418004250124339E-2</c:v>
                </c:pt>
                <c:pt idx="7">
                  <c:v>1.609621558077497E-2</c:v>
                </c:pt>
                <c:pt idx="8">
                  <c:v>1.636750011303522E-2</c:v>
                </c:pt>
                <c:pt idx="9">
                  <c:v>1.6638784645295474E-2</c:v>
                </c:pt>
                <c:pt idx="10">
                  <c:v>1.3880725233982909E-2</c:v>
                </c:pt>
                <c:pt idx="11">
                  <c:v>1.5237147895284171E-2</c:v>
                </c:pt>
                <c:pt idx="12">
                  <c:v>1.4558936564633539E-2</c:v>
                </c:pt>
                <c:pt idx="13">
                  <c:v>1.4332866121083329E-2</c:v>
                </c:pt>
                <c:pt idx="14">
                  <c:v>1.3971153411402993E-2</c:v>
                </c:pt>
                <c:pt idx="15">
                  <c:v>1.3519012524302572E-2</c:v>
                </c:pt>
                <c:pt idx="16">
                  <c:v>1.2207803951711354E-2</c:v>
                </c:pt>
                <c:pt idx="17">
                  <c:v>1.1077451733960303E-2</c:v>
                </c:pt>
                <c:pt idx="18">
                  <c:v>1.0941809467830176E-2</c:v>
                </c:pt>
                <c:pt idx="19">
                  <c:v>1.2253018040421395E-2</c:v>
                </c:pt>
                <c:pt idx="20">
                  <c:v>1.5146719717864087E-2</c:v>
                </c:pt>
                <c:pt idx="21">
                  <c:v>1.6593570556585432E-2</c:v>
                </c:pt>
                <c:pt idx="22">
                  <c:v>1.813084957272686E-2</c:v>
                </c:pt>
                <c:pt idx="23">
                  <c:v>1.718135370981598E-2</c:v>
                </c:pt>
                <c:pt idx="24">
                  <c:v>1.7814350951756569E-2</c:v>
                </c:pt>
                <c:pt idx="25">
                  <c:v>1.609621558077497E-2</c:v>
                </c:pt>
                <c:pt idx="26">
                  <c:v>1.7769136863046524E-2</c:v>
                </c:pt>
                <c:pt idx="27">
                  <c:v>1.7362210064656148E-2</c:v>
                </c:pt>
                <c:pt idx="28">
                  <c:v>2.0210697653388798E-2</c:v>
                </c:pt>
                <c:pt idx="29">
                  <c:v>1.7995207306596737E-2</c:v>
                </c:pt>
                <c:pt idx="30">
                  <c:v>1.7633494596916398E-2</c:v>
                </c:pt>
                <c:pt idx="31">
                  <c:v>1.9577700411448209E-2</c:v>
                </c:pt>
                <c:pt idx="32">
                  <c:v>1.6864855088845686E-2</c:v>
                </c:pt>
                <c:pt idx="33">
                  <c:v>1.9351629967897997E-2</c:v>
                </c:pt>
                <c:pt idx="34">
                  <c:v>1.9758556766288377E-2</c:v>
                </c:pt>
                <c:pt idx="35">
                  <c:v>1.853777637111724E-2</c:v>
                </c:pt>
                <c:pt idx="36">
                  <c:v>1.8402134104987113E-2</c:v>
                </c:pt>
                <c:pt idx="37">
                  <c:v>1.7543066419496316E-2</c:v>
                </c:pt>
                <c:pt idx="38">
                  <c:v>1.7588280508206357E-2</c:v>
                </c:pt>
                <c:pt idx="39">
                  <c:v>1.8492562282407199E-2</c:v>
                </c:pt>
                <c:pt idx="40">
                  <c:v>1.7226567798526021E-2</c:v>
                </c:pt>
                <c:pt idx="41">
                  <c:v>1.8176063661436904E-2</c:v>
                </c:pt>
                <c:pt idx="42">
                  <c:v>1.5418004250124339E-2</c:v>
                </c:pt>
                <c:pt idx="43">
                  <c:v>1.4875435185603834E-2</c:v>
                </c:pt>
                <c:pt idx="44">
                  <c:v>1.5372790161414296E-2</c:v>
                </c:pt>
                <c:pt idx="45">
                  <c:v>1.4197223854953204E-2</c:v>
                </c:pt>
                <c:pt idx="46">
                  <c:v>1.5870145137224758E-2</c:v>
                </c:pt>
                <c:pt idx="47">
                  <c:v>1.3519012524302572E-2</c:v>
                </c:pt>
                <c:pt idx="48">
                  <c:v>1.302165754849211E-2</c:v>
                </c:pt>
                <c:pt idx="49">
                  <c:v>1.3157299814622237E-2</c:v>
                </c:pt>
                <c:pt idx="50">
                  <c:v>1.1122665822670344E-2</c:v>
                </c:pt>
                <c:pt idx="51">
                  <c:v>1.0218384048469503E-2</c:v>
                </c:pt>
                <c:pt idx="52">
                  <c:v>1.0037527693629335E-2</c:v>
                </c:pt>
                <c:pt idx="53">
                  <c:v>9.7210290726590411E-3</c:v>
                </c:pt>
                <c:pt idx="54">
                  <c:v>9.0428177420084094E-3</c:v>
                </c:pt>
                <c:pt idx="55">
                  <c:v>9.9470995162092516E-3</c:v>
                </c:pt>
                <c:pt idx="56">
                  <c:v>8.681105032328074E-3</c:v>
                </c:pt>
                <c:pt idx="57">
                  <c:v>9.26888818555862E-3</c:v>
                </c:pt>
                <c:pt idx="58">
                  <c:v>8.681105032328074E-3</c:v>
                </c:pt>
                <c:pt idx="59">
                  <c:v>8.1837500565176101E-3</c:v>
                </c:pt>
                <c:pt idx="60">
                  <c:v>7.8220373468372746E-3</c:v>
                </c:pt>
                <c:pt idx="61">
                  <c:v>7.3246823710268116E-3</c:v>
                </c:pt>
                <c:pt idx="62">
                  <c:v>6.6464710403761808E-3</c:v>
                </c:pt>
                <c:pt idx="63">
                  <c:v>7.2794682823167697E-3</c:v>
                </c:pt>
                <c:pt idx="64">
                  <c:v>6.0134737984355929E-3</c:v>
                </c:pt>
                <c:pt idx="65">
                  <c:v>6.1943301532757606E-3</c:v>
                </c:pt>
                <c:pt idx="66">
                  <c:v>6.1039019758556768E-3</c:v>
                </c:pt>
                <c:pt idx="67">
                  <c:v>6.0586878871456348E-3</c:v>
                </c:pt>
                <c:pt idx="68">
                  <c:v>5.3352624677849621E-3</c:v>
                </c:pt>
                <c:pt idx="69">
                  <c:v>4.7474793145544153E-3</c:v>
                </c:pt>
                <c:pt idx="70">
                  <c:v>4.8379074919744991E-3</c:v>
                </c:pt>
                <c:pt idx="71">
                  <c:v>4.9735497581046258E-3</c:v>
                </c:pt>
                <c:pt idx="72">
                  <c:v>4.7022652258443733E-3</c:v>
                </c:pt>
                <c:pt idx="73">
                  <c:v>4.0240538951937426E-3</c:v>
                </c:pt>
                <c:pt idx="74">
                  <c:v>3.8884116290636163E-3</c:v>
                </c:pt>
                <c:pt idx="75">
                  <c:v>3.9336257177736578E-3</c:v>
                </c:pt>
                <c:pt idx="76">
                  <c:v>3.7075552742234482E-3</c:v>
                </c:pt>
                <c:pt idx="77">
                  <c:v>2.7580594113125649E-3</c:v>
                </c:pt>
                <c:pt idx="78">
                  <c:v>2.0798480806619342E-3</c:v>
                </c:pt>
                <c:pt idx="79">
                  <c:v>1.898991725821766E-3</c:v>
                </c:pt>
                <c:pt idx="80">
                  <c:v>2.6676312338924811E-3</c:v>
                </c:pt>
                <c:pt idx="81">
                  <c:v>1.9894199032418503E-3</c:v>
                </c:pt>
                <c:pt idx="82">
                  <c:v>1.2659944838811774E-3</c:v>
                </c:pt>
                <c:pt idx="83">
                  <c:v>1.7181353709815978E-3</c:v>
                </c:pt>
                <c:pt idx="84">
                  <c:v>1.9894199032418503E-3</c:v>
                </c:pt>
                <c:pt idx="85">
                  <c:v>1.5824931048514718E-3</c:v>
                </c:pt>
                <c:pt idx="86">
                  <c:v>1.5372790161414297E-3</c:v>
                </c:pt>
                <c:pt idx="87">
                  <c:v>9.4949586291088301E-4</c:v>
                </c:pt>
                <c:pt idx="88">
                  <c:v>1.0399240403309671E-3</c:v>
                </c:pt>
                <c:pt idx="89">
                  <c:v>6.3299724194058871E-4</c:v>
                </c:pt>
                <c:pt idx="90">
                  <c:v>6.7821133065063075E-4</c:v>
                </c:pt>
                <c:pt idx="91">
                  <c:v>6.7821133065063075E-4</c:v>
                </c:pt>
                <c:pt idx="92">
                  <c:v>4.0692679839037844E-4</c:v>
                </c:pt>
                <c:pt idx="93">
                  <c:v>9.0428177420084099E-5</c:v>
                </c:pt>
                <c:pt idx="94">
                  <c:v>3.1649862097029435E-4</c:v>
                </c:pt>
                <c:pt idx="95">
                  <c:v>1.808563548401682E-4</c:v>
                </c:pt>
                <c:pt idx="96">
                  <c:v>1.3564226613012616E-4</c:v>
                </c:pt>
                <c:pt idx="97">
                  <c:v>1.3564226613012616E-4</c:v>
                </c:pt>
                <c:pt idx="98">
                  <c:v>1.808563548401682E-4</c:v>
                </c:pt>
                <c:pt idx="99">
                  <c:v>9.0428177420084099E-5</c:v>
                </c:pt>
                <c:pt idx="100">
                  <c:v>4.521408871004205E-5</c:v>
                </c:pt>
              </c:numCache>
            </c:numRef>
          </c:val>
          <c:smooth val="0"/>
          <c:extLst>
            <c:ext xmlns:c16="http://schemas.microsoft.com/office/drawing/2014/chart" uri="{C3380CC4-5D6E-409C-BE32-E72D297353CC}">
              <c16:uniqueId val="{00000003-5FAB-4389-A6CA-3931BB44B9BA}"/>
            </c:ext>
          </c:extLst>
        </c:ser>
        <c:ser>
          <c:idx val="4"/>
          <c:order val="4"/>
          <c:tx>
            <c:strRef>
              <c:f>Blad4!$T$4</c:f>
              <c:strCache>
                <c:ptCount val="1"/>
                <c:pt idx="0">
                  <c:v>Östra</c:v>
                </c:pt>
              </c:strCache>
            </c:strRef>
          </c:tx>
          <c:spPr>
            <a:ln w="28575" cap="rnd">
              <a:solidFill>
                <a:schemeClr val="accent5"/>
              </a:solidFill>
              <a:round/>
            </a:ln>
            <a:effectLst/>
          </c:spPr>
          <c:marker>
            <c:symbol val="none"/>
          </c:marker>
          <c:cat>
            <c:strRef>
              <c:f>Blad4!$O$5:$O$105</c:f>
              <c:strCache>
                <c:ptCount val="101"/>
                <c:pt idx="0">
                  <c:v>0 år</c:v>
                </c:pt>
                <c:pt idx="1">
                  <c:v>1 år</c:v>
                </c:pt>
                <c:pt idx="2">
                  <c:v>2 år</c:v>
                </c:pt>
                <c:pt idx="3">
                  <c:v>3 år</c:v>
                </c:pt>
                <c:pt idx="4">
                  <c:v>4 år</c:v>
                </c:pt>
                <c:pt idx="5">
                  <c:v>5 år</c:v>
                </c:pt>
                <c:pt idx="6">
                  <c:v>6 år</c:v>
                </c:pt>
                <c:pt idx="7">
                  <c:v>7 år</c:v>
                </c:pt>
                <c:pt idx="8">
                  <c:v>8 år</c:v>
                </c:pt>
                <c:pt idx="9">
                  <c:v>9 år</c:v>
                </c:pt>
                <c:pt idx="10">
                  <c:v>10 år</c:v>
                </c:pt>
                <c:pt idx="11">
                  <c:v>11 år</c:v>
                </c:pt>
                <c:pt idx="12">
                  <c:v>12 år</c:v>
                </c:pt>
                <c:pt idx="13">
                  <c:v>13 år</c:v>
                </c:pt>
                <c:pt idx="14">
                  <c:v>14 år</c:v>
                </c:pt>
                <c:pt idx="15">
                  <c:v>15 år</c:v>
                </c:pt>
                <c:pt idx="16">
                  <c:v>16 år</c:v>
                </c:pt>
                <c:pt idx="17">
                  <c:v>17 år</c:v>
                </c:pt>
                <c:pt idx="18">
                  <c:v>18 år</c:v>
                </c:pt>
                <c:pt idx="19">
                  <c:v>19 år</c:v>
                </c:pt>
                <c:pt idx="20">
                  <c:v>20 år</c:v>
                </c:pt>
                <c:pt idx="21">
                  <c:v>21 år</c:v>
                </c:pt>
                <c:pt idx="22">
                  <c:v>22 år</c:v>
                </c:pt>
                <c:pt idx="23">
                  <c:v>23 år</c:v>
                </c:pt>
                <c:pt idx="24">
                  <c:v>24 år</c:v>
                </c:pt>
                <c:pt idx="25">
                  <c:v>25 år</c:v>
                </c:pt>
                <c:pt idx="26">
                  <c:v>26 år</c:v>
                </c:pt>
                <c:pt idx="27">
                  <c:v>27 år</c:v>
                </c:pt>
                <c:pt idx="28">
                  <c:v>28 år</c:v>
                </c:pt>
                <c:pt idx="29">
                  <c:v>29 år</c:v>
                </c:pt>
                <c:pt idx="30">
                  <c:v>30 år</c:v>
                </c:pt>
                <c:pt idx="31">
                  <c:v>31 år</c:v>
                </c:pt>
                <c:pt idx="32">
                  <c:v>32 år</c:v>
                </c:pt>
                <c:pt idx="33">
                  <c:v>33 år</c:v>
                </c:pt>
                <c:pt idx="34">
                  <c:v>34 år</c:v>
                </c:pt>
                <c:pt idx="35">
                  <c:v>35 år</c:v>
                </c:pt>
                <c:pt idx="36">
                  <c:v>36 år</c:v>
                </c:pt>
                <c:pt idx="37">
                  <c:v>37 år</c:v>
                </c:pt>
                <c:pt idx="38">
                  <c:v>38 år</c:v>
                </c:pt>
                <c:pt idx="39">
                  <c:v>39 år</c:v>
                </c:pt>
                <c:pt idx="40">
                  <c:v>40 år</c:v>
                </c:pt>
                <c:pt idx="41">
                  <c:v>41 år</c:v>
                </c:pt>
                <c:pt idx="42">
                  <c:v>42 år</c:v>
                </c:pt>
                <c:pt idx="43">
                  <c:v>43 år</c:v>
                </c:pt>
                <c:pt idx="44">
                  <c:v>44 år</c:v>
                </c:pt>
                <c:pt idx="45">
                  <c:v>45 år</c:v>
                </c:pt>
                <c:pt idx="46">
                  <c:v>46 år</c:v>
                </c:pt>
                <c:pt idx="47">
                  <c:v>47 år</c:v>
                </c:pt>
                <c:pt idx="48">
                  <c:v>48 år</c:v>
                </c:pt>
                <c:pt idx="49">
                  <c:v>49 år</c:v>
                </c:pt>
                <c:pt idx="50">
                  <c:v>50 år</c:v>
                </c:pt>
                <c:pt idx="51">
                  <c:v>51 år</c:v>
                </c:pt>
                <c:pt idx="52">
                  <c:v>52 år</c:v>
                </c:pt>
                <c:pt idx="53">
                  <c:v>53 år</c:v>
                </c:pt>
                <c:pt idx="54">
                  <c:v>54 år</c:v>
                </c:pt>
                <c:pt idx="55">
                  <c:v>55 år</c:v>
                </c:pt>
                <c:pt idx="56">
                  <c:v>56 år</c:v>
                </c:pt>
                <c:pt idx="57">
                  <c:v>57 år</c:v>
                </c:pt>
                <c:pt idx="58">
                  <c:v>58 år</c:v>
                </c:pt>
                <c:pt idx="59">
                  <c:v>59 år</c:v>
                </c:pt>
                <c:pt idx="60">
                  <c:v>60 år</c:v>
                </c:pt>
                <c:pt idx="61">
                  <c:v>61 år</c:v>
                </c:pt>
                <c:pt idx="62">
                  <c:v>62 år</c:v>
                </c:pt>
                <c:pt idx="63">
                  <c:v>63 år</c:v>
                </c:pt>
                <c:pt idx="64">
                  <c:v>64 år</c:v>
                </c:pt>
                <c:pt idx="65">
                  <c:v>65 år</c:v>
                </c:pt>
                <c:pt idx="66">
                  <c:v>66 år</c:v>
                </c:pt>
                <c:pt idx="67">
                  <c:v>67 år</c:v>
                </c:pt>
                <c:pt idx="68">
                  <c:v>68 år</c:v>
                </c:pt>
                <c:pt idx="69">
                  <c:v>69 år</c:v>
                </c:pt>
                <c:pt idx="70">
                  <c:v>70 år</c:v>
                </c:pt>
                <c:pt idx="71">
                  <c:v>71 år</c:v>
                </c:pt>
                <c:pt idx="72">
                  <c:v>72 år</c:v>
                </c:pt>
                <c:pt idx="73">
                  <c:v>73 år</c:v>
                </c:pt>
                <c:pt idx="74">
                  <c:v>74 år</c:v>
                </c:pt>
                <c:pt idx="75">
                  <c:v>75 år</c:v>
                </c:pt>
                <c:pt idx="76">
                  <c:v>76 år</c:v>
                </c:pt>
                <c:pt idx="77">
                  <c:v>77 år</c:v>
                </c:pt>
                <c:pt idx="78">
                  <c:v>78 år</c:v>
                </c:pt>
                <c:pt idx="79">
                  <c:v>79 år</c:v>
                </c:pt>
                <c:pt idx="80">
                  <c:v>80 år</c:v>
                </c:pt>
                <c:pt idx="81">
                  <c:v>81 år</c:v>
                </c:pt>
                <c:pt idx="82">
                  <c:v>82 år</c:v>
                </c:pt>
                <c:pt idx="83">
                  <c:v>83 år</c:v>
                </c:pt>
                <c:pt idx="84">
                  <c:v>84 år</c:v>
                </c:pt>
                <c:pt idx="85">
                  <c:v>85 år</c:v>
                </c:pt>
                <c:pt idx="86">
                  <c:v>86 år</c:v>
                </c:pt>
                <c:pt idx="87">
                  <c:v>87 år</c:v>
                </c:pt>
                <c:pt idx="88">
                  <c:v>88 år</c:v>
                </c:pt>
                <c:pt idx="89">
                  <c:v>89 år</c:v>
                </c:pt>
                <c:pt idx="90">
                  <c:v>90 år</c:v>
                </c:pt>
                <c:pt idx="91">
                  <c:v>91 år</c:v>
                </c:pt>
                <c:pt idx="92">
                  <c:v>92 år</c:v>
                </c:pt>
                <c:pt idx="93">
                  <c:v>93 år</c:v>
                </c:pt>
                <c:pt idx="94">
                  <c:v>94 år</c:v>
                </c:pt>
                <c:pt idx="95">
                  <c:v>95 år</c:v>
                </c:pt>
                <c:pt idx="96">
                  <c:v>96 år</c:v>
                </c:pt>
                <c:pt idx="97">
                  <c:v>97 år</c:v>
                </c:pt>
                <c:pt idx="98">
                  <c:v>98 år</c:v>
                </c:pt>
                <c:pt idx="99">
                  <c:v>99 år</c:v>
                </c:pt>
                <c:pt idx="100">
                  <c:v>100+ år</c:v>
                </c:pt>
              </c:strCache>
            </c:strRef>
          </c:cat>
          <c:val>
            <c:numRef>
              <c:f>Blad4!$T$5:$T$105</c:f>
              <c:numCache>
                <c:formatCode>0.0%</c:formatCode>
                <c:ptCount val="101"/>
                <c:pt idx="0">
                  <c:v>1.1278491994636802E-2</c:v>
                </c:pt>
                <c:pt idx="1">
                  <c:v>1.2224938875305624E-2</c:v>
                </c:pt>
                <c:pt idx="2">
                  <c:v>1.3171385755974445E-2</c:v>
                </c:pt>
                <c:pt idx="3">
                  <c:v>1.3841785629781528E-2</c:v>
                </c:pt>
                <c:pt idx="4">
                  <c:v>1.2067197728527487E-2</c:v>
                </c:pt>
                <c:pt idx="5">
                  <c:v>1.3368562189447116E-2</c:v>
                </c:pt>
                <c:pt idx="6">
                  <c:v>1.2422115308778296E-2</c:v>
                </c:pt>
                <c:pt idx="7">
                  <c:v>1.4827667797144886E-2</c:v>
                </c:pt>
                <c:pt idx="8">
                  <c:v>1.2816468175723638E-2</c:v>
                </c:pt>
                <c:pt idx="9">
                  <c:v>1.3407997476141652E-2</c:v>
                </c:pt>
                <c:pt idx="10">
                  <c:v>1.3407997476141652E-2</c:v>
                </c:pt>
                <c:pt idx="11">
                  <c:v>1.4275573783421406E-2</c:v>
                </c:pt>
                <c:pt idx="12">
                  <c:v>1.2343244735389227E-2</c:v>
                </c:pt>
                <c:pt idx="13">
                  <c:v>1.2895338749112707E-2</c:v>
                </c:pt>
                <c:pt idx="14">
                  <c:v>1.1554539001498542E-2</c:v>
                </c:pt>
                <c:pt idx="15">
                  <c:v>1.26587270289455E-2</c:v>
                </c:pt>
                <c:pt idx="16">
                  <c:v>1.2816468175723638E-2</c:v>
                </c:pt>
                <c:pt idx="17">
                  <c:v>1.3881220916476063E-2</c:v>
                </c:pt>
                <c:pt idx="18">
                  <c:v>1.3565738622919789E-2</c:v>
                </c:pt>
                <c:pt idx="19">
                  <c:v>1.2027762441832951E-2</c:v>
                </c:pt>
                <c:pt idx="20">
                  <c:v>1.0174303967189841E-2</c:v>
                </c:pt>
                <c:pt idx="21">
                  <c:v>1.1317927281331335E-2</c:v>
                </c:pt>
                <c:pt idx="22">
                  <c:v>1.1278491994636802E-2</c:v>
                </c:pt>
                <c:pt idx="23">
                  <c:v>9.7405158135499652E-3</c:v>
                </c:pt>
                <c:pt idx="24">
                  <c:v>1.0371480400662512E-2</c:v>
                </c:pt>
                <c:pt idx="25">
                  <c:v>9.8982569603281011E-3</c:v>
                </c:pt>
                <c:pt idx="26">
                  <c:v>1.1160186134553197E-2</c:v>
                </c:pt>
                <c:pt idx="27">
                  <c:v>1.3684044483003392E-2</c:v>
                </c:pt>
                <c:pt idx="28">
                  <c:v>1.2500985882167363E-2</c:v>
                </c:pt>
                <c:pt idx="29">
                  <c:v>1.5537502957646502E-2</c:v>
                </c:pt>
                <c:pt idx="30">
                  <c:v>1.5222020664090228E-2</c:v>
                </c:pt>
                <c:pt idx="31">
                  <c:v>1.4906538370533955E-2</c:v>
                </c:pt>
                <c:pt idx="32">
                  <c:v>1.5734679391119173E-2</c:v>
                </c:pt>
                <c:pt idx="33">
                  <c:v>1.4117832636643268E-2</c:v>
                </c:pt>
                <c:pt idx="34">
                  <c:v>1.6050161684675449E-2</c:v>
                </c:pt>
                <c:pt idx="35">
                  <c:v>1.4236138496726872E-2</c:v>
                </c:pt>
                <c:pt idx="36">
                  <c:v>1.5498067670951968E-2</c:v>
                </c:pt>
                <c:pt idx="37">
                  <c:v>1.4275573783421406E-2</c:v>
                </c:pt>
                <c:pt idx="38">
                  <c:v>1.4433314930199543E-2</c:v>
                </c:pt>
                <c:pt idx="39">
                  <c:v>1.4788232510450351E-2</c:v>
                </c:pt>
                <c:pt idx="40">
                  <c:v>1.5892420537897311E-2</c:v>
                </c:pt>
                <c:pt idx="41">
                  <c:v>1.4196703210032337E-2</c:v>
                </c:pt>
                <c:pt idx="42">
                  <c:v>1.3920656203170597E-2</c:v>
                </c:pt>
                <c:pt idx="43">
                  <c:v>1.3368562189447116E-2</c:v>
                </c:pt>
                <c:pt idx="44">
                  <c:v>1.4709361937061282E-2</c:v>
                </c:pt>
                <c:pt idx="45">
                  <c:v>1.5537502957646502E-2</c:v>
                </c:pt>
                <c:pt idx="46">
                  <c:v>1.4906538370533955E-2</c:v>
                </c:pt>
                <c:pt idx="47">
                  <c:v>1.4788232510450351E-2</c:v>
                </c:pt>
                <c:pt idx="48">
                  <c:v>1.4827667797144886E-2</c:v>
                </c:pt>
                <c:pt idx="49">
                  <c:v>1.4788232510450351E-2</c:v>
                </c:pt>
                <c:pt idx="50">
                  <c:v>1.5064279517312091E-2</c:v>
                </c:pt>
                <c:pt idx="51">
                  <c:v>1.4117832636643268E-2</c:v>
                </c:pt>
                <c:pt idx="52">
                  <c:v>1.4157267923337803E-2</c:v>
                </c:pt>
                <c:pt idx="53">
                  <c:v>1.4551620790283146E-2</c:v>
                </c:pt>
                <c:pt idx="54">
                  <c:v>1.4236138496726872E-2</c:v>
                </c:pt>
                <c:pt idx="55">
                  <c:v>1.4117832636643268E-2</c:v>
                </c:pt>
                <c:pt idx="56">
                  <c:v>1.4038962063254199E-2</c:v>
                </c:pt>
                <c:pt idx="57">
                  <c:v>1.4985408943923022E-2</c:v>
                </c:pt>
                <c:pt idx="58">
                  <c:v>1.3092515182585378E-2</c:v>
                </c:pt>
                <c:pt idx="59">
                  <c:v>1.2737597602334569E-2</c:v>
                </c:pt>
                <c:pt idx="60">
                  <c:v>1.1199621421247733E-2</c:v>
                </c:pt>
                <c:pt idx="61">
                  <c:v>1.0410915687357048E-2</c:v>
                </c:pt>
                <c:pt idx="62">
                  <c:v>9.6616452401608963E-3</c:v>
                </c:pt>
                <c:pt idx="63">
                  <c:v>9.5039040933827586E-3</c:v>
                </c:pt>
                <c:pt idx="64">
                  <c:v>9.4250335199936898E-3</c:v>
                </c:pt>
                <c:pt idx="65">
                  <c:v>8.4785866393248671E-3</c:v>
                </c:pt>
                <c:pt idx="66">
                  <c:v>9.3461629466046209E-3</c:v>
                </c:pt>
                <c:pt idx="67">
                  <c:v>7.1772221784052372E-3</c:v>
                </c:pt>
                <c:pt idx="68">
                  <c:v>7.9264926256013887E-3</c:v>
                </c:pt>
                <c:pt idx="69">
                  <c:v>7.768751478823251E-3</c:v>
                </c:pt>
                <c:pt idx="70">
                  <c:v>6.5462575912926891E-3</c:v>
                </c:pt>
                <c:pt idx="71">
                  <c:v>6.7039987380708259E-3</c:v>
                </c:pt>
                <c:pt idx="72">
                  <c:v>6.270210584430949E-3</c:v>
                </c:pt>
                <c:pt idx="73">
                  <c:v>6.5462575912926891E-3</c:v>
                </c:pt>
                <c:pt idx="74">
                  <c:v>7.5715750453505797E-3</c:v>
                </c:pt>
                <c:pt idx="75">
                  <c:v>7.6898809054341821E-3</c:v>
                </c:pt>
                <c:pt idx="76">
                  <c:v>6.6645634513762915E-3</c:v>
                </c:pt>
                <c:pt idx="77">
                  <c:v>6.3490811578200169E-3</c:v>
                </c:pt>
                <c:pt idx="78">
                  <c:v>6.1913400110418801E-3</c:v>
                </c:pt>
                <c:pt idx="79">
                  <c:v>5.836422430791072E-3</c:v>
                </c:pt>
                <c:pt idx="80">
                  <c:v>4.33788153639877E-3</c:v>
                </c:pt>
                <c:pt idx="81">
                  <c:v>3.7857875226752899E-3</c:v>
                </c:pt>
                <c:pt idx="82">
                  <c:v>3.4703052291190158E-3</c:v>
                </c:pt>
                <c:pt idx="83">
                  <c:v>3.7069169492862214E-3</c:v>
                </c:pt>
                <c:pt idx="84">
                  <c:v>2.7210347819228648E-3</c:v>
                </c:pt>
                <c:pt idx="85">
                  <c:v>2.3661172016720563E-3</c:v>
                </c:pt>
                <c:pt idx="86">
                  <c:v>2.0900701948103162E-3</c:v>
                </c:pt>
                <c:pt idx="87">
                  <c:v>1.1436233141414937E-3</c:v>
                </c:pt>
                <c:pt idx="88">
                  <c:v>1.3802350343086994E-3</c:v>
                </c:pt>
                <c:pt idx="89">
                  <c:v>1.459105607697768E-3</c:v>
                </c:pt>
                <c:pt idx="90">
                  <c:v>1.459105607697768E-3</c:v>
                </c:pt>
                <c:pt idx="91">
                  <c:v>7.8870573389068542E-4</c:v>
                </c:pt>
                <c:pt idx="92">
                  <c:v>4.7322344033441123E-4</c:v>
                </c:pt>
                <c:pt idx="93">
                  <c:v>3.549175802508084E-4</c:v>
                </c:pt>
                <c:pt idx="94">
                  <c:v>2.7604700686173988E-4</c:v>
                </c:pt>
                <c:pt idx="95">
                  <c:v>2.7604700686173988E-4</c:v>
                </c:pt>
                <c:pt idx="96">
                  <c:v>3.1548229355627414E-4</c:v>
                </c:pt>
                <c:pt idx="97">
                  <c:v>1.1830586008360281E-4</c:v>
                </c:pt>
                <c:pt idx="98">
                  <c:v>1.9717643347267136E-4</c:v>
                </c:pt>
                <c:pt idx="99">
                  <c:v>7.8870573389068534E-5</c:v>
                </c:pt>
                <c:pt idx="100">
                  <c:v>1.1830586008360281E-4</c:v>
                </c:pt>
              </c:numCache>
            </c:numRef>
          </c:val>
          <c:smooth val="0"/>
          <c:extLst>
            <c:ext xmlns:c16="http://schemas.microsoft.com/office/drawing/2014/chart" uri="{C3380CC4-5D6E-409C-BE32-E72D297353CC}">
              <c16:uniqueId val="{00000004-5FAB-4389-A6CA-3931BB44B9BA}"/>
            </c:ext>
          </c:extLst>
        </c:ser>
        <c:dLbls>
          <c:showLegendKey val="0"/>
          <c:showVal val="0"/>
          <c:showCatName val="0"/>
          <c:showSerName val="0"/>
          <c:showPercent val="0"/>
          <c:showBubbleSize val="0"/>
        </c:dLbls>
        <c:marker val="1"/>
        <c:smooth val="0"/>
        <c:axId val="581677448"/>
        <c:axId val="581675152"/>
      </c:lineChart>
      <c:catAx>
        <c:axId val="581677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581675152"/>
        <c:crosses val="autoZero"/>
        <c:auto val="1"/>
        <c:lblAlgn val="ctr"/>
        <c:lblOffset val="100"/>
        <c:noMultiLvlLbl val="0"/>
      </c:catAx>
      <c:valAx>
        <c:axId val="58167515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58167744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sz="1200"/>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sv-SE" dirty="0"/>
              <a:t>Födda och döda i Huddinge 2010-2021</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3"/>
          <c:order val="3"/>
          <c:tx>
            <c:strRef>
              <c:f>Blad5!$E$50</c:f>
              <c:strCache>
                <c:ptCount val="1"/>
                <c:pt idx="0">
                  <c:v>2010</c:v>
                </c:pt>
              </c:strCache>
            </c:strRef>
          </c:tx>
          <c:spPr>
            <a:solidFill>
              <a:schemeClr val="accent1">
                <a:tint val="65000"/>
              </a:schemeClr>
            </a:solidFill>
            <a:ln>
              <a:noFill/>
            </a:ln>
            <a:effectLst/>
          </c:spPr>
          <c:invertIfNegative val="0"/>
          <c:dLbls>
            <c:delete val="1"/>
          </c:dLbls>
          <c:cat>
            <c:strRef>
              <c:f>Blad5!$A$51:$A$53</c:f>
              <c:strCache>
                <c:ptCount val="3"/>
                <c:pt idx="0">
                  <c:v>Födda</c:v>
                </c:pt>
                <c:pt idx="1">
                  <c:v>Döda</c:v>
                </c:pt>
                <c:pt idx="2">
                  <c:v>Födelsenetto</c:v>
                </c:pt>
              </c:strCache>
            </c:strRef>
          </c:cat>
          <c:val>
            <c:numRef>
              <c:f>Blad5!$E$51:$E$53</c:f>
              <c:numCache>
                <c:formatCode>#,##0</c:formatCode>
                <c:ptCount val="3"/>
                <c:pt idx="0">
                  <c:v>1361</c:v>
                </c:pt>
                <c:pt idx="1">
                  <c:v>643</c:v>
                </c:pt>
                <c:pt idx="2" formatCode="0">
                  <c:v>718</c:v>
                </c:pt>
              </c:numCache>
            </c:numRef>
          </c:val>
          <c:extLst>
            <c:ext xmlns:c16="http://schemas.microsoft.com/office/drawing/2014/chart" uri="{C3380CC4-5D6E-409C-BE32-E72D297353CC}">
              <c16:uniqueId val="{00000000-43B9-47E6-B154-0E77F19AD8BF}"/>
            </c:ext>
          </c:extLst>
        </c:ser>
        <c:ser>
          <c:idx val="4"/>
          <c:order val="4"/>
          <c:tx>
            <c:strRef>
              <c:f>Blad5!$F$50</c:f>
              <c:strCache>
                <c:ptCount val="1"/>
                <c:pt idx="0">
                  <c:v>2011</c:v>
                </c:pt>
              </c:strCache>
            </c:strRef>
          </c:tx>
          <c:spPr>
            <a:solidFill>
              <a:schemeClr val="accent1">
                <a:tint val="74000"/>
              </a:schemeClr>
            </a:solidFill>
            <a:ln>
              <a:noFill/>
            </a:ln>
            <a:effectLst/>
          </c:spPr>
          <c:invertIfNegative val="0"/>
          <c:dLbls>
            <c:delete val="1"/>
          </c:dLbls>
          <c:cat>
            <c:strRef>
              <c:f>Blad5!$A$51:$A$53</c:f>
              <c:strCache>
                <c:ptCount val="3"/>
                <c:pt idx="0">
                  <c:v>Födda</c:v>
                </c:pt>
                <c:pt idx="1">
                  <c:v>Döda</c:v>
                </c:pt>
                <c:pt idx="2">
                  <c:v>Födelsenetto</c:v>
                </c:pt>
              </c:strCache>
            </c:strRef>
          </c:cat>
          <c:val>
            <c:numRef>
              <c:f>Blad5!$F$51:$F$53</c:f>
              <c:numCache>
                <c:formatCode>#,##0</c:formatCode>
                <c:ptCount val="3"/>
                <c:pt idx="0">
                  <c:v>1273</c:v>
                </c:pt>
                <c:pt idx="1">
                  <c:v>574</c:v>
                </c:pt>
                <c:pt idx="2" formatCode="0">
                  <c:v>699</c:v>
                </c:pt>
              </c:numCache>
            </c:numRef>
          </c:val>
          <c:extLst>
            <c:ext xmlns:c16="http://schemas.microsoft.com/office/drawing/2014/chart" uri="{C3380CC4-5D6E-409C-BE32-E72D297353CC}">
              <c16:uniqueId val="{00000001-43B9-47E6-B154-0E77F19AD8BF}"/>
            </c:ext>
          </c:extLst>
        </c:ser>
        <c:ser>
          <c:idx val="5"/>
          <c:order val="5"/>
          <c:tx>
            <c:strRef>
              <c:f>Blad5!$G$50</c:f>
              <c:strCache>
                <c:ptCount val="1"/>
                <c:pt idx="0">
                  <c:v>2012</c:v>
                </c:pt>
              </c:strCache>
            </c:strRef>
          </c:tx>
          <c:spPr>
            <a:solidFill>
              <a:schemeClr val="accent1">
                <a:tint val="83000"/>
              </a:schemeClr>
            </a:solidFill>
            <a:ln>
              <a:noFill/>
            </a:ln>
            <a:effectLst/>
          </c:spPr>
          <c:invertIfNegative val="0"/>
          <c:dLbls>
            <c:delete val="1"/>
          </c:dLbls>
          <c:cat>
            <c:strRef>
              <c:f>Blad5!$A$51:$A$53</c:f>
              <c:strCache>
                <c:ptCount val="3"/>
                <c:pt idx="0">
                  <c:v>Födda</c:v>
                </c:pt>
                <c:pt idx="1">
                  <c:v>Döda</c:v>
                </c:pt>
                <c:pt idx="2">
                  <c:v>Födelsenetto</c:v>
                </c:pt>
              </c:strCache>
            </c:strRef>
          </c:cat>
          <c:val>
            <c:numRef>
              <c:f>Blad5!$G$51:$G$53</c:f>
              <c:numCache>
                <c:formatCode>#,##0</c:formatCode>
                <c:ptCount val="3"/>
                <c:pt idx="0">
                  <c:v>1303</c:v>
                </c:pt>
                <c:pt idx="1">
                  <c:v>555</c:v>
                </c:pt>
                <c:pt idx="2" formatCode="0">
                  <c:v>748</c:v>
                </c:pt>
              </c:numCache>
            </c:numRef>
          </c:val>
          <c:extLst>
            <c:ext xmlns:c16="http://schemas.microsoft.com/office/drawing/2014/chart" uri="{C3380CC4-5D6E-409C-BE32-E72D297353CC}">
              <c16:uniqueId val="{00000002-43B9-47E6-B154-0E77F19AD8BF}"/>
            </c:ext>
          </c:extLst>
        </c:ser>
        <c:ser>
          <c:idx val="6"/>
          <c:order val="6"/>
          <c:tx>
            <c:strRef>
              <c:f>Blad5!$H$50</c:f>
              <c:strCache>
                <c:ptCount val="1"/>
                <c:pt idx="0">
                  <c:v>2013</c:v>
                </c:pt>
              </c:strCache>
            </c:strRef>
          </c:tx>
          <c:spPr>
            <a:solidFill>
              <a:schemeClr val="accent1">
                <a:tint val="92000"/>
              </a:schemeClr>
            </a:solidFill>
            <a:ln>
              <a:noFill/>
            </a:ln>
            <a:effectLst/>
          </c:spPr>
          <c:invertIfNegative val="0"/>
          <c:dLbls>
            <c:delete val="1"/>
          </c:dLbls>
          <c:cat>
            <c:strRef>
              <c:f>Blad5!$A$51:$A$53</c:f>
              <c:strCache>
                <c:ptCount val="3"/>
                <c:pt idx="0">
                  <c:v>Födda</c:v>
                </c:pt>
                <c:pt idx="1">
                  <c:v>Döda</c:v>
                </c:pt>
                <c:pt idx="2">
                  <c:v>Födelsenetto</c:v>
                </c:pt>
              </c:strCache>
            </c:strRef>
          </c:cat>
          <c:val>
            <c:numRef>
              <c:f>Blad5!$H$51:$H$53</c:f>
              <c:numCache>
                <c:formatCode>#,##0</c:formatCode>
                <c:ptCount val="3"/>
                <c:pt idx="0">
                  <c:v>1368</c:v>
                </c:pt>
                <c:pt idx="1">
                  <c:v>583</c:v>
                </c:pt>
                <c:pt idx="2" formatCode="0">
                  <c:v>785</c:v>
                </c:pt>
              </c:numCache>
            </c:numRef>
          </c:val>
          <c:extLst>
            <c:ext xmlns:c16="http://schemas.microsoft.com/office/drawing/2014/chart" uri="{C3380CC4-5D6E-409C-BE32-E72D297353CC}">
              <c16:uniqueId val="{00000003-43B9-47E6-B154-0E77F19AD8BF}"/>
            </c:ext>
          </c:extLst>
        </c:ser>
        <c:ser>
          <c:idx val="7"/>
          <c:order val="7"/>
          <c:tx>
            <c:strRef>
              <c:f>Blad5!$I$50</c:f>
              <c:strCache>
                <c:ptCount val="1"/>
                <c:pt idx="0">
                  <c:v>2014</c:v>
                </c:pt>
              </c:strCache>
            </c:strRef>
          </c:tx>
          <c:spPr>
            <a:solidFill>
              <a:schemeClr val="accent1"/>
            </a:solidFill>
            <a:ln>
              <a:noFill/>
            </a:ln>
            <a:effectLst/>
          </c:spPr>
          <c:invertIfNegative val="0"/>
          <c:dLbls>
            <c:delete val="1"/>
          </c:dLbls>
          <c:cat>
            <c:strRef>
              <c:f>Blad5!$A$51:$A$53</c:f>
              <c:strCache>
                <c:ptCount val="3"/>
                <c:pt idx="0">
                  <c:v>Födda</c:v>
                </c:pt>
                <c:pt idx="1">
                  <c:v>Döda</c:v>
                </c:pt>
                <c:pt idx="2">
                  <c:v>Födelsenetto</c:v>
                </c:pt>
              </c:strCache>
            </c:strRef>
          </c:cat>
          <c:val>
            <c:numRef>
              <c:f>Blad5!$I$51:$I$53</c:f>
              <c:numCache>
                <c:formatCode>#,##0</c:formatCode>
                <c:ptCount val="3"/>
                <c:pt idx="0">
                  <c:v>1314</c:v>
                </c:pt>
                <c:pt idx="1">
                  <c:v>578</c:v>
                </c:pt>
                <c:pt idx="2" formatCode="0">
                  <c:v>736</c:v>
                </c:pt>
              </c:numCache>
            </c:numRef>
          </c:val>
          <c:extLst>
            <c:ext xmlns:c16="http://schemas.microsoft.com/office/drawing/2014/chart" uri="{C3380CC4-5D6E-409C-BE32-E72D297353CC}">
              <c16:uniqueId val="{00000004-43B9-47E6-B154-0E77F19AD8BF}"/>
            </c:ext>
          </c:extLst>
        </c:ser>
        <c:ser>
          <c:idx val="8"/>
          <c:order val="8"/>
          <c:tx>
            <c:strRef>
              <c:f>Blad5!$J$50</c:f>
              <c:strCache>
                <c:ptCount val="1"/>
                <c:pt idx="0">
                  <c:v>2015</c:v>
                </c:pt>
              </c:strCache>
            </c:strRef>
          </c:tx>
          <c:spPr>
            <a:solidFill>
              <a:schemeClr val="accent1">
                <a:shade val="91000"/>
              </a:schemeClr>
            </a:solidFill>
            <a:ln>
              <a:noFill/>
            </a:ln>
            <a:effectLst/>
          </c:spPr>
          <c:invertIfNegative val="0"/>
          <c:dLbls>
            <c:delete val="1"/>
          </c:dLbls>
          <c:cat>
            <c:strRef>
              <c:f>Blad5!$A$51:$A$53</c:f>
              <c:strCache>
                <c:ptCount val="3"/>
                <c:pt idx="0">
                  <c:v>Födda</c:v>
                </c:pt>
                <c:pt idx="1">
                  <c:v>Döda</c:v>
                </c:pt>
                <c:pt idx="2">
                  <c:v>Födelsenetto</c:v>
                </c:pt>
              </c:strCache>
            </c:strRef>
          </c:cat>
          <c:val>
            <c:numRef>
              <c:f>Blad5!$J$51:$J$53</c:f>
              <c:numCache>
                <c:formatCode>#,##0</c:formatCode>
                <c:ptCount val="3"/>
                <c:pt idx="0">
                  <c:v>1299</c:v>
                </c:pt>
                <c:pt idx="1">
                  <c:v>629</c:v>
                </c:pt>
                <c:pt idx="2" formatCode="0">
                  <c:v>670</c:v>
                </c:pt>
              </c:numCache>
            </c:numRef>
          </c:val>
          <c:extLst>
            <c:ext xmlns:c16="http://schemas.microsoft.com/office/drawing/2014/chart" uri="{C3380CC4-5D6E-409C-BE32-E72D297353CC}">
              <c16:uniqueId val="{00000005-43B9-47E6-B154-0E77F19AD8BF}"/>
            </c:ext>
          </c:extLst>
        </c:ser>
        <c:ser>
          <c:idx val="9"/>
          <c:order val="9"/>
          <c:tx>
            <c:strRef>
              <c:f>Blad5!$K$50</c:f>
              <c:strCache>
                <c:ptCount val="1"/>
                <c:pt idx="0">
                  <c:v>2016</c:v>
                </c:pt>
              </c:strCache>
            </c:strRef>
          </c:tx>
          <c:spPr>
            <a:solidFill>
              <a:schemeClr val="accent1">
                <a:shade val="82000"/>
              </a:schemeClr>
            </a:solidFill>
            <a:ln>
              <a:noFill/>
            </a:ln>
            <a:effectLst/>
          </c:spPr>
          <c:invertIfNegative val="0"/>
          <c:dLbls>
            <c:delete val="1"/>
          </c:dLbls>
          <c:cat>
            <c:strRef>
              <c:f>Blad5!$A$51:$A$53</c:f>
              <c:strCache>
                <c:ptCount val="3"/>
                <c:pt idx="0">
                  <c:v>Födda</c:v>
                </c:pt>
                <c:pt idx="1">
                  <c:v>Döda</c:v>
                </c:pt>
                <c:pt idx="2">
                  <c:v>Födelsenetto</c:v>
                </c:pt>
              </c:strCache>
            </c:strRef>
          </c:cat>
          <c:val>
            <c:numRef>
              <c:f>Blad5!$K$51:$K$53</c:f>
              <c:numCache>
                <c:formatCode>#,##0</c:formatCode>
                <c:ptCount val="3"/>
                <c:pt idx="0">
                  <c:v>1316</c:v>
                </c:pt>
                <c:pt idx="1">
                  <c:v>643</c:v>
                </c:pt>
                <c:pt idx="2" formatCode="0">
                  <c:v>673</c:v>
                </c:pt>
              </c:numCache>
            </c:numRef>
          </c:val>
          <c:extLst>
            <c:ext xmlns:c16="http://schemas.microsoft.com/office/drawing/2014/chart" uri="{C3380CC4-5D6E-409C-BE32-E72D297353CC}">
              <c16:uniqueId val="{00000006-43B9-47E6-B154-0E77F19AD8BF}"/>
            </c:ext>
          </c:extLst>
        </c:ser>
        <c:ser>
          <c:idx val="10"/>
          <c:order val="10"/>
          <c:tx>
            <c:strRef>
              <c:f>Blad5!$L$50</c:f>
              <c:strCache>
                <c:ptCount val="1"/>
                <c:pt idx="0">
                  <c:v>2017</c:v>
                </c:pt>
              </c:strCache>
            </c:strRef>
          </c:tx>
          <c:spPr>
            <a:solidFill>
              <a:schemeClr val="accent1">
                <a:shade val="73000"/>
              </a:schemeClr>
            </a:solidFill>
            <a:ln>
              <a:noFill/>
            </a:ln>
            <a:effectLst/>
          </c:spPr>
          <c:invertIfNegative val="0"/>
          <c:dLbls>
            <c:delete val="1"/>
          </c:dLbls>
          <c:cat>
            <c:strRef>
              <c:f>Blad5!$A$51:$A$53</c:f>
              <c:strCache>
                <c:ptCount val="3"/>
                <c:pt idx="0">
                  <c:v>Födda</c:v>
                </c:pt>
                <c:pt idx="1">
                  <c:v>Döda</c:v>
                </c:pt>
                <c:pt idx="2">
                  <c:v>Födelsenetto</c:v>
                </c:pt>
              </c:strCache>
            </c:strRef>
          </c:cat>
          <c:val>
            <c:numRef>
              <c:f>Blad5!$L$51:$L$53</c:f>
              <c:numCache>
                <c:formatCode>#,##0</c:formatCode>
                <c:ptCount val="3"/>
                <c:pt idx="0">
                  <c:v>1234</c:v>
                </c:pt>
                <c:pt idx="1">
                  <c:v>610</c:v>
                </c:pt>
                <c:pt idx="2" formatCode="0">
                  <c:v>624</c:v>
                </c:pt>
              </c:numCache>
            </c:numRef>
          </c:val>
          <c:extLst>
            <c:ext xmlns:c16="http://schemas.microsoft.com/office/drawing/2014/chart" uri="{C3380CC4-5D6E-409C-BE32-E72D297353CC}">
              <c16:uniqueId val="{00000007-43B9-47E6-B154-0E77F19AD8BF}"/>
            </c:ext>
          </c:extLst>
        </c:ser>
        <c:ser>
          <c:idx val="11"/>
          <c:order val="11"/>
          <c:tx>
            <c:strRef>
              <c:f>Blad5!$M$50</c:f>
              <c:strCache>
                <c:ptCount val="1"/>
                <c:pt idx="0">
                  <c:v>2018</c:v>
                </c:pt>
              </c:strCache>
            </c:strRef>
          </c:tx>
          <c:spPr>
            <a:solidFill>
              <a:schemeClr val="accent1">
                <a:shade val="65000"/>
              </a:schemeClr>
            </a:solidFill>
            <a:ln>
              <a:noFill/>
            </a:ln>
            <a:effectLst/>
          </c:spPr>
          <c:invertIfNegative val="0"/>
          <c:dLbls>
            <c:delete val="1"/>
          </c:dLbls>
          <c:cat>
            <c:strRef>
              <c:f>Blad5!$A$51:$A$53</c:f>
              <c:strCache>
                <c:ptCount val="3"/>
                <c:pt idx="0">
                  <c:v>Födda</c:v>
                </c:pt>
                <c:pt idx="1">
                  <c:v>Döda</c:v>
                </c:pt>
                <c:pt idx="2">
                  <c:v>Födelsenetto</c:v>
                </c:pt>
              </c:strCache>
            </c:strRef>
          </c:cat>
          <c:val>
            <c:numRef>
              <c:f>Blad5!$M$51:$M$53</c:f>
              <c:numCache>
                <c:formatCode>#,##0</c:formatCode>
                <c:ptCount val="3"/>
                <c:pt idx="0">
                  <c:v>1313</c:v>
                </c:pt>
                <c:pt idx="1">
                  <c:v>656</c:v>
                </c:pt>
                <c:pt idx="2" formatCode="0">
                  <c:v>657</c:v>
                </c:pt>
              </c:numCache>
            </c:numRef>
          </c:val>
          <c:extLst>
            <c:ext xmlns:c16="http://schemas.microsoft.com/office/drawing/2014/chart" uri="{C3380CC4-5D6E-409C-BE32-E72D297353CC}">
              <c16:uniqueId val="{00000008-43B9-47E6-B154-0E77F19AD8BF}"/>
            </c:ext>
          </c:extLst>
        </c:ser>
        <c:ser>
          <c:idx val="12"/>
          <c:order val="12"/>
          <c:tx>
            <c:strRef>
              <c:f>Blad5!$N$50</c:f>
              <c:strCache>
                <c:ptCount val="1"/>
                <c:pt idx="0">
                  <c:v>2019</c:v>
                </c:pt>
              </c:strCache>
            </c:strRef>
          </c:tx>
          <c:spPr>
            <a:solidFill>
              <a:schemeClr val="accent1">
                <a:shade val="56000"/>
              </a:schemeClr>
            </a:solidFill>
            <a:ln>
              <a:noFill/>
            </a:ln>
            <a:effectLst/>
          </c:spPr>
          <c:invertIfNegative val="0"/>
          <c:dLbls>
            <c:delete val="1"/>
          </c:dLbls>
          <c:cat>
            <c:strRef>
              <c:f>Blad5!$A$51:$A$53</c:f>
              <c:strCache>
                <c:ptCount val="3"/>
                <c:pt idx="0">
                  <c:v>Födda</c:v>
                </c:pt>
                <c:pt idx="1">
                  <c:v>Döda</c:v>
                </c:pt>
                <c:pt idx="2">
                  <c:v>Födelsenetto</c:v>
                </c:pt>
              </c:strCache>
            </c:strRef>
          </c:cat>
          <c:val>
            <c:numRef>
              <c:f>Blad5!$N$51:$N$53</c:f>
              <c:numCache>
                <c:formatCode>#,##0</c:formatCode>
                <c:ptCount val="3"/>
                <c:pt idx="0">
                  <c:v>1262</c:v>
                </c:pt>
                <c:pt idx="1">
                  <c:v>624</c:v>
                </c:pt>
                <c:pt idx="2" formatCode="0">
                  <c:v>638</c:v>
                </c:pt>
              </c:numCache>
            </c:numRef>
          </c:val>
          <c:extLst>
            <c:ext xmlns:c16="http://schemas.microsoft.com/office/drawing/2014/chart" uri="{C3380CC4-5D6E-409C-BE32-E72D297353CC}">
              <c16:uniqueId val="{00000009-43B9-47E6-B154-0E77F19AD8BF}"/>
            </c:ext>
          </c:extLst>
        </c:ser>
        <c:ser>
          <c:idx val="13"/>
          <c:order val="13"/>
          <c:tx>
            <c:strRef>
              <c:f>Blad5!$O$50</c:f>
              <c:strCache>
                <c:ptCount val="1"/>
                <c:pt idx="0">
                  <c:v>2020</c:v>
                </c:pt>
              </c:strCache>
            </c:strRef>
          </c:tx>
          <c:spPr>
            <a:solidFill>
              <a:schemeClr val="accent1">
                <a:shade val="47000"/>
              </a:schemeClr>
            </a:solidFill>
            <a:ln>
              <a:noFill/>
            </a:ln>
            <a:effectLst/>
          </c:spPr>
          <c:invertIfNegative val="0"/>
          <c:dLbls>
            <c:delete val="1"/>
          </c:dLbls>
          <c:cat>
            <c:strRef>
              <c:f>Blad5!$A$51:$A$53</c:f>
              <c:strCache>
                <c:ptCount val="3"/>
                <c:pt idx="0">
                  <c:v>Födda</c:v>
                </c:pt>
                <c:pt idx="1">
                  <c:v>Döda</c:v>
                </c:pt>
                <c:pt idx="2">
                  <c:v>Födelsenetto</c:v>
                </c:pt>
              </c:strCache>
            </c:strRef>
          </c:cat>
          <c:val>
            <c:numRef>
              <c:f>Blad5!$O$51:$O$53</c:f>
              <c:numCache>
                <c:formatCode>#,##0</c:formatCode>
                <c:ptCount val="3"/>
                <c:pt idx="0">
                  <c:v>1240</c:v>
                </c:pt>
                <c:pt idx="1">
                  <c:v>685</c:v>
                </c:pt>
                <c:pt idx="2" formatCode="0">
                  <c:v>555</c:v>
                </c:pt>
              </c:numCache>
            </c:numRef>
          </c:val>
          <c:extLst>
            <c:ext xmlns:c16="http://schemas.microsoft.com/office/drawing/2014/chart" uri="{C3380CC4-5D6E-409C-BE32-E72D297353CC}">
              <c16:uniqueId val="{0000000A-43B9-47E6-B154-0E77F19AD8BF}"/>
            </c:ext>
          </c:extLst>
        </c:ser>
        <c:ser>
          <c:idx val="14"/>
          <c:order val="14"/>
          <c:tx>
            <c:strRef>
              <c:f>Blad5!$P$50</c:f>
              <c:strCache>
                <c:ptCount val="1"/>
                <c:pt idx="0">
                  <c:v>2021</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Blad5!$A$51:$A$53</c:f>
              <c:strCache>
                <c:ptCount val="3"/>
                <c:pt idx="0">
                  <c:v>Födda</c:v>
                </c:pt>
                <c:pt idx="1">
                  <c:v>Döda</c:v>
                </c:pt>
                <c:pt idx="2">
                  <c:v>Födelsenetto</c:v>
                </c:pt>
              </c:strCache>
            </c:strRef>
          </c:cat>
          <c:val>
            <c:numRef>
              <c:f>Blad5!$P$51:$P$53</c:f>
              <c:numCache>
                <c:formatCode>#,##0</c:formatCode>
                <c:ptCount val="3"/>
                <c:pt idx="0">
                  <c:v>1212</c:v>
                </c:pt>
                <c:pt idx="1">
                  <c:v>602</c:v>
                </c:pt>
                <c:pt idx="2" formatCode="0">
                  <c:v>610</c:v>
                </c:pt>
              </c:numCache>
            </c:numRef>
          </c:val>
          <c:extLst>
            <c:ext xmlns:c16="http://schemas.microsoft.com/office/drawing/2014/chart" uri="{C3380CC4-5D6E-409C-BE32-E72D297353CC}">
              <c16:uniqueId val="{0000000B-43B9-47E6-B154-0E77F19AD8BF}"/>
            </c:ext>
          </c:extLst>
        </c:ser>
        <c:dLbls>
          <c:dLblPos val="outEnd"/>
          <c:showLegendKey val="0"/>
          <c:showVal val="1"/>
          <c:showCatName val="0"/>
          <c:showSerName val="0"/>
          <c:showPercent val="0"/>
          <c:showBubbleSize val="0"/>
        </c:dLbls>
        <c:gapWidth val="219"/>
        <c:overlap val="-27"/>
        <c:axId val="1026641512"/>
        <c:axId val="1026637904"/>
        <c:extLst>
          <c:ext xmlns:c15="http://schemas.microsoft.com/office/drawing/2012/chart" uri="{02D57815-91ED-43cb-92C2-25804820EDAC}">
            <c15:filteredBarSeries>
              <c15:ser>
                <c:idx val="0"/>
                <c:order val="0"/>
                <c:tx>
                  <c:strRef>
                    <c:extLst>
                      <c:ext uri="{02D57815-91ED-43cb-92C2-25804820EDAC}">
                        <c15:formulaRef>
                          <c15:sqref>Blad5!$B$50</c15:sqref>
                        </c15:formulaRef>
                      </c:ext>
                    </c:extLst>
                    <c:strCache>
                      <c:ptCount val="1"/>
                    </c:strCache>
                  </c:strRef>
                </c:tx>
                <c:spPr>
                  <a:solidFill>
                    <a:schemeClr val="accent1">
                      <a:tint val="39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Blad5!$A$51:$A$53</c15:sqref>
                        </c15:formulaRef>
                      </c:ext>
                    </c:extLst>
                    <c:strCache>
                      <c:ptCount val="3"/>
                      <c:pt idx="0">
                        <c:v>Födda</c:v>
                      </c:pt>
                      <c:pt idx="1">
                        <c:v>Döda</c:v>
                      </c:pt>
                      <c:pt idx="2">
                        <c:v>Födelsenetto</c:v>
                      </c:pt>
                    </c:strCache>
                  </c:strRef>
                </c:cat>
                <c:val>
                  <c:numRef>
                    <c:extLst>
                      <c:ext uri="{02D57815-91ED-43cb-92C2-25804820EDAC}">
                        <c15:formulaRef>
                          <c15:sqref>Blad5!$B$51:$B$53</c15:sqref>
                        </c15:formulaRef>
                      </c:ext>
                    </c:extLst>
                  </c:numRef>
                </c:val>
                <c:extLst>
                  <c:ext xmlns:c16="http://schemas.microsoft.com/office/drawing/2014/chart" uri="{C3380CC4-5D6E-409C-BE32-E72D297353CC}">
                    <c16:uniqueId val="{0000000C-43B9-47E6-B154-0E77F19AD8BF}"/>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Blad5!$C$50</c15:sqref>
                        </c15:formulaRef>
                      </c:ext>
                    </c:extLst>
                    <c:strCache>
                      <c:ptCount val="1"/>
                    </c:strCache>
                  </c:strRef>
                </c:tx>
                <c:spPr>
                  <a:solidFill>
                    <a:schemeClr val="accent1">
                      <a:tint val="48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Blad5!$A$51:$A$53</c15:sqref>
                        </c15:formulaRef>
                      </c:ext>
                    </c:extLst>
                    <c:strCache>
                      <c:ptCount val="3"/>
                      <c:pt idx="0">
                        <c:v>Födda</c:v>
                      </c:pt>
                      <c:pt idx="1">
                        <c:v>Döda</c:v>
                      </c:pt>
                      <c:pt idx="2">
                        <c:v>Födelsenetto</c:v>
                      </c:pt>
                    </c:strCache>
                  </c:strRef>
                </c:cat>
                <c:val>
                  <c:numRef>
                    <c:extLst xmlns:c15="http://schemas.microsoft.com/office/drawing/2012/chart">
                      <c:ext xmlns:c15="http://schemas.microsoft.com/office/drawing/2012/chart" uri="{02D57815-91ED-43cb-92C2-25804820EDAC}">
                        <c15:formulaRef>
                          <c15:sqref>Blad5!$C$51:$C$53</c15:sqref>
                        </c15:formulaRef>
                      </c:ext>
                    </c:extLst>
                  </c:numRef>
                </c:val>
                <c:extLst xmlns:c15="http://schemas.microsoft.com/office/drawing/2012/chart">
                  <c:ext xmlns:c16="http://schemas.microsoft.com/office/drawing/2014/chart" uri="{C3380CC4-5D6E-409C-BE32-E72D297353CC}">
                    <c16:uniqueId val="{0000000D-43B9-47E6-B154-0E77F19AD8BF}"/>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Blad5!$D$50</c15:sqref>
                        </c15:formulaRef>
                      </c:ext>
                    </c:extLst>
                    <c:strCache>
                      <c:ptCount val="1"/>
                    </c:strCache>
                  </c:strRef>
                </c:tx>
                <c:spPr>
                  <a:solidFill>
                    <a:schemeClr val="accent1">
                      <a:tint val="5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Blad5!$A$51:$A$53</c15:sqref>
                        </c15:formulaRef>
                      </c:ext>
                    </c:extLst>
                    <c:strCache>
                      <c:ptCount val="3"/>
                      <c:pt idx="0">
                        <c:v>Födda</c:v>
                      </c:pt>
                      <c:pt idx="1">
                        <c:v>Döda</c:v>
                      </c:pt>
                      <c:pt idx="2">
                        <c:v>Födelsenetto</c:v>
                      </c:pt>
                    </c:strCache>
                  </c:strRef>
                </c:cat>
                <c:val>
                  <c:numRef>
                    <c:extLst xmlns:c15="http://schemas.microsoft.com/office/drawing/2012/chart">
                      <c:ext xmlns:c15="http://schemas.microsoft.com/office/drawing/2012/chart" uri="{02D57815-91ED-43cb-92C2-25804820EDAC}">
                        <c15:formulaRef>
                          <c15:sqref>Blad5!$D$51:$D$53</c15:sqref>
                        </c15:formulaRef>
                      </c:ext>
                    </c:extLst>
                  </c:numRef>
                </c:val>
                <c:extLst xmlns:c15="http://schemas.microsoft.com/office/drawing/2012/chart">
                  <c:ext xmlns:c16="http://schemas.microsoft.com/office/drawing/2014/chart" uri="{C3380CC4-5D6E-409C-BE32-E72D297353CC}">
                    <c16:uniqueId val="{0000000E-43B9-47E6-B154-0E77F19AD8BF}"/>
                  </c:ext>
                </c:extLst>
              </c15:ser>
            </c15:filteredBarSeries>
          </c:ext>
        </c:extLst>
      </c:barChart>
      <c:catAx>
        <c:axId val="102664151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sv-SE"/>
          </a:p>
        </c:txPr>
        <c:crossAx val="1026637904"/>
        <c:crosses val="autoZero"/>
        <c:auto val="1"/>
        <c:lblAlgn val="ctr"/>
        <c:lblOffset val="100"/>
        <c:noMultiLvlLbl val="0"/>
      </c:catAx>
      <c:valAx>
        <c:axId val="10266379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sv-SE"/>
          </a:p>
        </c:txPr>
        <c:crossAx val="1026641512"/>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sz="1400"/>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sv-SE" sz="1800"/>
              <a:t>In- och utflyttning, Huddinge 2010-2021</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Blad5!$AD$1</c:f>
              <c:strCache>
                <c:ptCount val="1"/>
                <c:pt idx="0">
                  <c:v>2010</c:v>
                </c:pt>
              </c:strCache>
            </c:strRef>
          </c:tx>
          <c:spPr>
            <a:solidFill>
              <a:schemeClr val="accent3">
                <a:tint val="41000"/>
              </a:schemeClr>
            </a:solidFill>
            <a:ln>
              <a:noFill/>
            </a:ln>
            <a:effectLst/>
          </c:spPr>
          <c:invertIfNegative val="0"/>
          <c:dLbls>
            <c:delete val="1"/>
          </c:dLbls>
          <c:cat>
            <c:strRef>
              <c:f>Blad5!$AC$2:$AC$4</c:f>
              <c:strCache>
                <c:ptCount val="3"/>
                <c:pt idx="0">
                  <c:v>Inflyttningar</c:v>
                </c:pt>
                <c:pt idx="1">
                  <c:v>Utflyttningar</c:v>
                </c:pt>
                <c:pt idx="2">
                  <c:v>Flyttningsnetto</c:v>
                </c:pt>
              </c:strCache>
            </c:strRef>
          </c:cat>
          <c:val>
            <c:numRef>
              <c:f>Blad5!$AD$2:$AD$4</c:f>
              <c:numCache>
                <c:formatCode>#,##0</c:formatCode>
                <c:ptCount val="3"/>
                <c:pt idx="0">
                  <c:v>8981</c:v>
                </c:pt>
                <c:pt idx="1">
                  <c:v>8054</c:v>
                </c:pt>
                <c:pt idx="2">
                  <c:v>927</c:v>
                </c:pt>
              </c:numCache>
            </c:numRef>
          </c:val>
          <c:extLst>
            <c:ext xmlns:c16="http://schemas.microsoft.com/office/drawing/2014/chart" uri="{C3380CC4-5D6E-409C-BE32-E72D297353CC}">
              <c16:uniqueId val="{00000000-C89D-45B8-8684-CE3F546BA117}"/>
            </c:ext>
          </c:extLst>
        </c:ser>
        <c:ser>
          <c:idx val="1"/>
          <c:order val="1"/>
          <c:tx>
            <c:strRef>
              <c:f>Blad5!$AE$1</c:f>
              <c:strCache>
                <c:ptCount val="1"/>
                <c:pt idx="0">
                  <c:v>2011</c:v>
                </c:pt>
              </c:strCache>
            </c:strRef>
          </c:tx>
          <c:spPr>
            <a:solidFill>
              <a:schemeClr val="accent3">
                <a:tint val="52000"/>
              </a:schemeClr>
            </a:solidFill>
            <a:ln>
              <a:noFill/>
            </a:ln>
            <a:effectLst/>
          </c:spPr>
          <c:invertIfNegative val="0"/>
          <c:dLbls>
            <c:delete val="1"/>
          </c:dLbls>
          <c:cat>
            <c:strRef>
              <c:f>Blad5!$AC$2:$AC$4</c:f>
              <c:strCache>
                <c:ptCount val="3"/>
                <c:pt idx="0">
                  <c:v>Inflyttningar</c:v>
                </c:pt>
                <c:pt idx="1">
                  <c:v>Utflyttningar</c:v>
                </c:pt>
                <c:pt idx="2">
                  <c:v>Flyttningsnetto</c:v>
                </c:pt>
              </c:strCache>
            </c:strRef>
          </c:cat>
          <c:val>
            <c:numRef>
              <c:f>Blad5!$AE$2:$AE$4</c:f>
              <c:numCache>
                <c:formatCode>#,##0</c:formatCode>
                <c:ptCount val="3"/>
                <c:pt idx="0">
                  <c:v>8889</c:v>
                </c:pt>
                <c:pt idx="1">
                  <c:v>7999</c:v>
                </c:pt>
                <c:pt idx="2">
                  <c:v>890</c:v>
                </c:pt>
              </c:numCache>
            </c:numRef>
          </c:val>
          <c:extLst>
            <c:ext xmlns:c16="http://schemas.microsoft.com/office/drawing/2014/chart" uri="{C3380CC4-5D6E-409C-BE32-E72D297353CC}">
              <c16:uniqueId val="{00000001-C89D-45B8-8684-CE3F546BA117}"/>
            </c:ext>
          </c:extLst>
        </c:ser>
        <c:ser>
          <c:idx val="2"/>
          <c:order val="2"/>
          <c:tx>
            <c:strRef>
              <c:f>Blad5!$AF$1</c:f>
              <c:strCache>
                <c:ptCount val="1"/>
                <c:pt idx="0">
                  <c:v>2012</c:v>
                </c:pt>
              </c:strCache>
            </c:strRef>
          </c:tx>
          <c:spPr>
            <a:solidFill>
              <a:schemeClr val="accent3">
                <a:tint val="63000"/>
              </a:schemeClr>
            </a:solidFill>
            <a:ln>
              <a:noFill/>
            </a:ln>
            <a:effectLst/>
          </c:spPr>
          <c:invertIfNegative val="0"/>
          <c:dLbls>
            <c:delete val="1"/>
          </c:dLbls>
          <c:cat>
            <c:strRef>
              <c:f>Blad5!$AC$2:$AC$4</c:f>
              <c:strCache>
                <c:ptCount val="3"/>
                <c:pt idx="0">
                  <c:v>Inflyttningar</c:v>
                </c:pt>
                <c:pt idx="1">
                  <c:v>Utflyttningar</c:v>
                </c:pt>
                <c:pt idx="2">
                  <c:v>Flyttningsnetto</c:v>
                </c:pt>
              </c:strCache>
            </c:strRef>
          </c:cat>
          <c:val>
            <c:numRef>
              <c:f>Blad5!$AF$2:$AF$4</c:f>
              <c:numCache>
                <c:formatCode>#,##0</c:formatCode>
                <c:ptCount val="3"/>
                <c:pt idx="0">
                  <c:v>9557</c:v>
                </c:pt>
                <c:pt idx="1">
                  <c:v>8379</c:v>
                </c:pt>
                <c:pt idx="2">
                  <c:v>1178</c:v>
                </c:pt>
              </c:numCache>
            </c:numRef>
          </c:val>
          <c:extLst>
            <c:ext xmlns:c16="http://schemas.microsoft.com/office/drawing/2014/chart" uri="{C3380CC4-5D6E-409C-BE32-E72D297353CC}">
              <c16:uniqueId val="{00000002-C89D-45B8-8684-CE3F546BA117}"/>
            </c:ext>
          </c:extLst>
        </c:ser>
        <c:ser>
          <c:idx val="3"/>
          <c:order val="3"/>
          <c:tx>
            <c:strRef>
              <c:f>Blad5!$AG$1</c:f>
              <c:strCache>
                <c:ptCount val="1"/>
                <c:pt idx="0">
                  <c:v>2013</c:v>
                </c:pt>
              </c:strCache>
            </c:strRef>
          </c:tx>
          <c:spPr>
            <a:solidFill>
              <a:schemeClr val="accent3">
                <a:tint val="74000"/>
              </a:schemeClr>
            </a:solidFill>
            <a:ln>
              <a:noFill/>
            </a:ln>
            <a:effectLst/>
          </c:spPr>
          <c:invertIfNegative val="0"/>
          <c:dLbls>
            <c:delete val="1"/>
          </c:dLbls>
          <c:cat>
            <c:strRef>
              <c:f>Blad5!$AC$2:$AC$4</c:f>
              <c:strCache>
                <c:ptCount val="3"/>
                <c:pt idx="0">
                  <c:v>Inflyttningar</c:v>
                </c:pt>
                <c:pt idx="1">
                  <c:v>Utflyttningar</c:v>
                </c:pt>
                <c:pt idx="2">
                  <c:v>Flyttningsnetto</c:v>
                </c:pt>
              </c:strCache>
            </c:strRef>
          </c:cat>
          <c:val>
            <c:numRef>
              <c:f>Blad5!$AG$2:$AG$4</c:f>
              <c:numCache>
                <c:formatCode>#,##0</c:formatCode>
                <c:ptCount val="3"/>
                <c:pt idx="0">
                  <c:v>9600</c:v>
                </c:pt>
                <c:pt idx="1">
                  <c:v>8847</c:v>
                </c:pt>
                <c:pt idx="2">
                  <c:v>753</c:v>
                </c:pt>
              </c:numCache>
            </c:numRef>
          </c:val>
          <c:extLst>
            <c:ext xmlns:c16="http://schemas.microsoft.com/office/drawing/2014/chart" uri="{C3380CC4-5D6E-409C-BE32-E72D297353CC}">
              <c16:uniqueId val="{00000003-C89D-45B8-8684-CE3F546BA117}"/>
            </c:ext>
          </c:extLst>
        </c:ser>
        <c:ser>
          <c:idx val="4"/>
          <c:order val="4"/>
          <c:tx>
            <c:strRef>
              <c:f>Blad5!$AH$1</c:f>
              <c:strCache>
                <c:ptCount val="1"/>
                <c:pt idx="0">
                  <c:v>2014</c:v>
                </c:pt>
              </c:strCache>
            </c:strRef>
          </c:tx>
          <c:spPr>
            <a:solidFill>
              <a:schemeClr val="accent3">
                <a:tint val="84000"/>
              </a:schemeClr>
            </a:solidFill>
            <a:ln>
              <a:noFill/>
            </a:ln>
            <a:effectLst/>
          </c:spPr>
          <c:invertIfNegative val="0"/>
          <c:dLbls>
            <c:delete val="1"/>
          </c:dLbls>
          <c:cat>
            <c:strRef>
              <c:f>Blad5!$AC$2:$AC$4</c:f>
              <c:strCache>
                <c:ptCount val="3"/>
                <c:pt idx="0">
                  <c:v>Inflyttningar</c:v>
                </c:pt>
                <c:pt idx="1">
                  <c:v>Utflyttningar</c:v>
                </c:pt>
                <c:pt idx="2">
                  <c:v>Flyttningsnetto</c:v>
                </c:pt>
              </c:strCache>
            </c:strRef>
          </c:cat>
          <c:val>
            <c:numRef>
              <c:f>Blad5!$AH$2:$AH$4</c:f>
              <c:numCache>
                <c:formatCode>#,##0</c:formatCode>
                <c:ptCount val="3"/>
                <c:pt idx="0">
                  <c:v>10190</c:v>
                </c:pt>
                <c:pt idx="1">
                  <c:v>9316</c:v>
                </c:pt>
                <c:pt idx="2">
                  <c:v>874</c:v>
                </c:pt>
              </c:numCache>
            </c:numRef>
          </c:val>
          <c:extLst>
            <c:ext xmlns:c16="http://schemas.microsoft.com/office/drawing/2014/chart" uri="{C3380CC4-5D6E-409C-BE32-E72D297353CC}">
              <c16:uniqueId val="{00000004-C89D-45B8-8684-CE3F546BA117}"/>
            </c:ext>
          </c:extLst>
        </c:ser>
        <c:ser>
          <c:idx val="5"/>
          <c:order val="5"/>
          <c:tx>
            <c:strRef>
              <c:f>Blad5!$AI$1</c:f>
              <c:strCache>
                <c:ptCount val="1"/>
                <c:pt idx="0">
                  <c:v>2015</c:v>
                </c:pt>
              </c:strCache>
            </c:strRef>
          </c:tx>
          <c:spPr>
            <a:solidFill>
              <a:schemeClr val="accent3">
                <a:tint val="95000"/>
              </a:schemeClr>
            </a:solidFill>
            <a:ln>
              <a:noFill/>
            </a:ln>
            <a:effectLst/>
          </c:spPr>
          <c:invertIfNegative val="0"/>
          <c:dLbls>
            <c:delete val="1"/>
          </c:dLbls>
          <c:cat>
            <c:strRef>
              <c:f>Blad5!$AC$2:$AC$4</c:f>
              <c:strCache>
                <c:ptCount val="3"/>
                <c:pt idx="0">
                  <c:v>Inflyttningar</c:v>
                </c:pt>
                <c:pt idx="1">
                  <c:v>Utflyttningar</c:v>
                </c:pt>
                <c:pt idx="2">
                  <c:v>Flyttningsnetto</c:v>
                </c:pt>
              </c:strCache>
            </c:strRef>
          </c:cat>
          <c:val>
            <c:numRef>
              <c:f>Blad5!$AI$2:$AI$4</c:f>
              <c:numCache>
                <c:formatCode>#,##0</c:formatCode>
                <c:ptCount val="3"/>
                <c:pt idx="0">
                  <c:v>10549</c:v>
                </c:pt>
                <c:pt idx="1">
                  <c:v>10126</c:v>
                </c:pt>
                <c:pt idx="2">
                  <c:v>423</c:v>
                </c:pt>
              </c:numCache>
            </c:numRef>
          </c:val>
          <c:extLst>
            <c:ext xmlns:c16="http://schemas.microsoft.com/office/drawing/2014/chart" uri="{C3380CC4-5D6E-409C-BE32-E72D297353CC}">
              <c16:uniqueId val="{00000005-C89D-45B8-8684-CE3F546BA117}"/>
            </c:ext>
          </c:extLst>
        </c:ser>
        <c:ser>
          <c:idx val="6"/>
          <c:order val="6"/>
          <c:tx>
            <c:strRef>
              <c:f>Blad5!$AJ$1</c:f>
              <c:strCache>
                <c:ptCount val="1"/>
                <c:pt idx="0">
                  <c:v>2016</c:v>
                </c:pt>
              </c:strCache>
            </c:strRef>
          </c:tx>
          <c:spPr>
            <a:solidFill>
              <a:schemeClr val="accent3">
                <a:shade val="94000"/>
              </a:schemeClr>
            </a:solidFill>
            <a:ln>
              <a:noFill/>
            </a:ln>
            <a:effectLst/>
          </c:spPr>
          <c:invertIfNegative val="0"/>
          <c:dLbls>
            <c:delete val="1"/>
          </c:dLbls>
          <c:cat>
            <c:strRef>
              <c:f>Blad5!$AC$2:$AC$4</c:f>
              <c:strCache>
                <c:ptCount val="3"/>
                <c:pt idx="0">
                  <c:v>Inflyttningar</c:v>
                </c:pt>
                <c:pt idx="1">
                  <c:v>Utflyttningar</c:v>
                </c:pt>
                <c:pt idx="2">
                  <c:v>Flyttningsnetto</c:v>
                </c:pt>
              </c:strCache>
            </c:strRef>
          </c:cat>
          <c:val>
            <c:numRef>
              <c:f>Blad5!$AJ$2:$AJ$4</c:f>
              <c:numCache>
                <c:formatCode>#,##0</c:formatCode>
                <c:ptCount val="3"/>
                <c:pt idx="0">
                  <c:v>11179</c:v>
                </c:pt>
                <c:pt idx="1">
                  <c:v>9658</c:v>
                </c:pt>
                <c:pt idx="2">
                  <c:v>1521</c:v>
                </c:pt>
              </c:numCache>
            </c:numRef>
          </c:val>
          <c:extLst>
            <c:ext xmlns:c16="http://schemas.microsoft.com/office/drawing/2014/chart" uri="{C3380CC4-5D6E-409C-BE32-E72D297353CC}">
              <c16:uniqueId val="{00000006-C89D-45B8-8684-CE3F546BA117}"/>
            </c:ext>
          </c:extLst>
        </c:ser>
        <c:ser>
          <c:idx val="7"/>
          <c:order val="7"/>
          <c:tx>
            <c:strRef>
              <c:f>Blad5!$AK$1</c:f>
              <c:strCache>
                <c:ptCount val="1"/>
                <c:pt idx="0">
                  <c:v>2017</c:v>
                </c:pt>
              </c:strCache>
            </c:strRef>
          </c:tx>
          <c:spPr>
            <a:solidFill>
              <a:schemeClr val="accent3">
                <a:shade val="83000"/>
              </a:schemeClr>
            </a:solidFill>
            <a:ln>
              <a:noFill/>
            </a:ln>
            <a:effectLst/>
          </c:spPr>
          <c:invertIfNegative val="0"/>
          <c:dLbls>
            <c:delete val="1"/>
          </c:dLbls>
          <c:cat>
            <c:strRef>
              <c:f>Blad5!$AC$2:$AC$4</c:f>
              <c:strCache>
                <c:ptCount val="3"/>
                <c:pt idx="0">
                  <c:v>Inflyttningar</c:v>
                </c:pt>
                <c:pt idx="1">
                  <c:v>Utflyttningar</c:v>
                </c:pt>
                <c:pt idx="2">
                  <c:v>Flyttningsnetto</c:v>
                </c:pt>
              </c:strCache>
            </c:strRef>
          </c:cat>
          <c:val>
            <c:numRef>
              <c:f>Blad5!$AK$2:$AK$4</c:f>
              <c:numCache>
                <c:formatCode>#,##0</c:formatCode>
                <c:ptCount val="3"/>
                <c:pt idx="0">
                  <c:v>12177</c:v>
                </c:pt>
                <c:pt idx="1">
                  <c:v>10381</c:v>
                </c:pt>
                <c:pt idx="2">
                  <c:v>1796</c:v>
                </c:pt>
              </c:numCache>
            </c:numRef>
          </c:val>
          <c:extLst>
            <c:ext xmlns:c16="http://schemas.microsoft.com/office/drawing/2014/chart" uri="{C3380CC4-5D6E-409C-BE32-E72D297353CC}">
              <c16:uniqueId val="{00000007-C89D-45B8-8684-CE3F546BA117}"/>
            </c:ext>
          </c:extLst>
        </c:ser>
        <c:ser>
          <c:idx val="8"/>
          <c:order val="8"/>
          <c:tx>
            <c:strRef>
              <c:f>Blad5!$AL$1</c:f>
              <c:strCache>
                <c:ptCount val="1"/>
                <c:pt idx="0">
                  <c:v>2018</c:v>
                </c:pt>
              </c:strCache>
            </c:strRef>
          </c:tx>
          <c:spPr>
            <a:solidFill>
              <a:schemeClr val="accent3">
                <a:shade val="73000"/>
              </a:schemeClr>
            </a:solidFill>
            <a:ln>
              <a:noFill/>
            </a:ln>
            <a:effectLst/>
          </c:spPr>
          <c:invertIfNegative val="0"/>
          <c:dLbls>
            <c:delete val="1"/>
          </c:dLbls>
          <c:cat>
            <c:strRef>
              <c:f>Blad5!$AC$2:$AC$4</c:f>
              <c:strCache>
                <c:ptCount val="3"/>
                <c:pt idx="0">
                  <c:v>Inflyttningar</c:v>
                </c:pt>
                <c:pt idx="1">
                  <c:v>Utflyttningar</c:v>
                </c:pt>
                <c:pt idx="2">
                  <c:v>Flyttningsnetto</c:v>
                </c:pt>
              </c:strCache>
            </c:strRef>
          </c:cat>
          <c:val>
            <c:numRef>
              <c:f>Blad5!$AL$2:$AL$4</c:f>
              <c:numCache>
                <c:formatCode>#,##0</c:formatCode>
                <c:ptCount val="3"/>
                <c:pt idx="0">
                  <c:v>12585</c:v>
                </c:pt>
                <c:pt idx="1">
                  <c:v>11559</c:v>
                </c:pt>
                <c:pt idx="2">
                  <c:v>1026</c:v>
                </c:pt>
              </c:numCache>
            </c:numRef>
          </c:val>
          <c:extLst>
            <c:ext xmlns:c16="http://schemas.microsoft.com/office/drawing/2014/chart" uri="{C3380CC4-5D6E-409C-BE32-E72D297353CC}">
              <c16:uniqueId val="{00000008-C89D-45B8-8684-CE3F546BA117}"/>
            </c:ext>
          </c:extLst>
        </c:ser>
        <c:ser>
          <c:idx val="9"/>
          <c:order val="9"/>
          <c:tx>
            <c:strRef>
              <c:f>Blad5!$AM$1</c:f>
              <c:strCache>
                <c:ptCount val="1"/>
                <c:pt idx="0">
                  <c:v>2019</c:v>
                </c:pt>
              </c:strCache>
            </c:strRef>
          </c:tx>
          <c:spPr>
            <a:solidFill>
              <a:schemeClr val="accent3">
                <a:shade val="62000"/>
              </a:schemeClr>
            </a:solidFill>
            <a:ln>
              <a:noFill/>
            </a:ln>
            <a:effectLst/>
          </c:spPr>
          <c:invertIfNegative val="0"/>
          <c:dLbls>
            <c:delete val="1"/>
          </c:dLbls>
          <c:cat>
            <c:strRef>
              <c:f>Blad5!$AC$2:$AC$4</c:f>
              <c:strCache>
                <c:ptCount val="3"/>
                <c:pt idx="0">
                  <c:v>Inflyttningar</c:v>
                </c:pt>
                <c:pt idx="1">
                  <c:v>Utflyttningar</c:v>
                </c:pt>
                <c:pt idx="2">
                  <c:v>Flyttningsnetto</c:v>
                </c:pt>
              </c:strCache>
            </c:strRef>
          </c:cat>
          <c:val>
            <c:numRef>
              <c:f>Blad5!$AM$2:$AM$4</c:f>
              <c:numCache>
                <c:formatCode>#,##0</c:formatCode>
                <c:ptCount val="3"/>
                <c:pt idx="0">
                  <c:v>12434</c:v>
                </c:pt>
                <c:pt idx="1">
                  <c:v>12039</c:v>
                </c:pt>
                <c:pt idx="2">
                  <c:v>395</c:v>
                </c:pt>
              </c:numCache>
            </c:numRef>
          </c:val>
          <c:extLst>
            <c:ext xmlns:c16="http://schemas.microsoft.com/office/drawing/2014/chart" uri="{C3380CC4-5D6E-409C-BE32-E72D297353CC}">
              <c16:uniqueId val="{00000009-C89D-45B8-8684-CE3F546BA117}"/>
            </c:ext>
          </c:extLst>
        </c:ser>
        <c:ser>
          <c:idx val="10"/>
          <c:order val="10"/>
          <c:tx>
            <c:strRef>
              <c:f>Blad5!$AN$1</c:f>
              <c:strCache>
                <c:ptCount val="1"/>
                <c:pt idx="0">
                  <c:v>2020</c:v>
                </c:pt>
              </c:strCache>
            </c:strRef>
          </c:tx>
          <c:spPr>
            <a:solidFill>
              <a:schemeClr val="accent3">
                <a:shade val="51000"/>
              </a:schemeClr>
            </a:solidFill>
            <a:ln>
              <a:noFill/>
            </a:ln>
            <a:effectLst/>
          </c:spPr>
          <c:invertIfNegative val="0"/>
          <c:dLbls>
            <c:delete val="1"/>
          </c:dLbls>
          <c:cat>
            <c:strRef>
              <c:f>Blad5!$AC$2:$AC$4</c:f>
              <c:strCache>
                <c:ptCount val="3"/>
                <c:pt idx="0">
                  <c:v>Inflyttningar</c:v>
                </c:pt>
                <c:pt idx="1">
                  <c:v>Utflyttningar</c:v>
                </c:pt>
                <c:pt idx="2">
                  <c:v>Flyttningsnetto</c:v>
                </c:pt>
              </c:strCache>
            </c:strRef>
          </c:cat>
          <c:val>
            <c:numRef>
              <c:f>Blad5!$AN$2:$AN$4</c:f>
              <c:numCache>
                <c:formatCode>#,##0</c:formatCode>
                <c:ptCount val="3"/>
                <c:pt idx="0">
                  <c:v>12393</c:v>
                </c:pt>
                <c:pt idx="1">
                  <c:v>12656</c:v>
                </c:pt>
                <c:pt idx="2">
                  <c:v>-263</c:v>
                </c:pt>
              </c:numCache>
            </c:numRef>
          </c:val>
          <c:extLst>
            <c:ext xmlns:c16="http://schemas.microsoft.com/office/drawing/2014/chart" uri="{C3380CC4-5D6E-409C-BE32-E72D297353CC}">
              <c16:uniqueId val="{0000000A-C89D-45B8-8684-CE3F546BA117}"/>
            </c:ext>
          </c:extLst>
        </c:ser>
        <c:ser>
          <c:idx val="11"/>
          <c:order val="11"/>
          <c:tx>
            <c:strRef>
              <c:f>Blad5!$AO$1</c:f>
              <c:strCache>
                <c:ptCount val="1"/>
                <c:pt idx="0">
                  <c:v>2021</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Blad5!$AC$2:$AC$4</c:f>
              <c:strCache>
                <c:ptCount val="3"/>
                <c:pt idx="0">
                  <c:v>Inflyttningar</c:v>
                </c:pt>
                <c:pt idx="1">
                  <c:v>Utflyttningar</c:v>
                </c:pt>
                <c:pt idx="2">
                  <c:v>Flyttningsnetto</c:v>
                </c:pt>
              </c:strCache>
            </c:strRef>
          </c:cat>
          <c:val>
            <c:numRef>
              <c:f>Blad5!$AO$2:$AO$4</c:f>
              <c:numCache>
                <c:formatCode>#,##0</c:formatCode>
                <c:ptCount val="3"/>
                <c:pt idx="0">
                  <c:v>13090</c:v>
                </c:pt>
                <c:pt idx="1">
                  <c:v>13154</c:v>
                </c:pt>
                <c:pt idx="2">
                  <c:v>-64</c:v>
                </c:pt>
              </c:numCache>
            </c:numRef>
          </c:val>
          <c:extLst>
            <c:ext xmlns:c16="http://schemas.microsoft.com/office/drawing/2014/chart" uri="{C3380CC4-5D6E-409C-BE32-E72D297353CC}">
              <c16:uniqueId val="{0000000B-C89D-45B8-8684-CE3F546BA117}"/>
            </c:ext>
          </c:extLst>
        </c:ser>
        <c:dLbls>
          <c:dLblPos val="outEnd"/>
          <c:showLegendKey val="0"/>
          <c:showVal val="1"/>
          <c:showCatName val="0"/>
          <c:showSerName val="0"/>
          <c:showPercent val="0"/>
          <c:showBubbleSize val="0"/>
        </c:dLbls>
        <c:gapWidth val="219"/>
        <c:overlap val="-27"/>
        <c:axId val="804512168"/>
        <c:axId val="804512824"/>
      </c:barChart>
      <c:catAx>
        <c:axId val="80451216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sv-SE"/>
          </a:p>
        </c:txPr>
        <c:crossAx val="804512824"/>
        <c:crosses val="autoZero"/>
        <c:auto val="1"/>
        <c:lblAlgn val="ctr"/>
        <c:lblOffset val="100"/>
        <c:noMultiLvlLbl val="0"/>
      </c:catAx>
      <c:valAx>
        <c:axId val="8045128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804512168"/>
        <c:crosses val="autoZero"/>
        <c:crossBetween val="between"/>
      </c:valAx>
      <c:spPr>
        <a:noFill/>
        <a:ln w="25400">
          <a:noFill/>
        </a:ln>
        <a:effectLst/>
      </c:spPr>
    </c:plotArea>
    <c:legend>
      <c:legendPos val="r"/>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sz="1200"/>
      </a:pPr>
      <a:endParaRPr lang="sv-S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sv-SE"/>
              <a:t>Inflyttning, Huddinge 2010-2021</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Blad5!$AD$7</c:f>
              <c:strCache>
                <c:ptCount val="1"/>
                <c:pt idx="0">
                  <c:v>2010</c:v>
                </c:pt>
              </c:strCache>
            </c:strRef>
          </c:tx>
          <c:spPr>
            <a:solidFill>
              <a:schemeClr val="accent3">
                <a:tint val="41000"/>
              </a:schemeClr>
            </a:solidFill>
            <a:ln>
              <a:noFill/>
            </a:ln>
            <a:effectLst/>
          </c:spPr>
          <c:invertIfNegative val="0"/>
          <c:dLbls>
            <c:delete val="1"/>
          </c:dLbls>
          <c:cat>
            <c:strRef>
              <c:f>Blad5!$AC$8:$AC$10</c:f>
              <c:strCache>
                <c:ptCount val="3"/>
                <c:pt idx="0">
                  <c:v>Inflyttningar från kommuner inom länet</c:v>
                </c:pt>
                <c:pt idx="1">
                  <c:v>Inflyttningar från övriga län</c:v>
                </c:pt>
                <c:pt idx="2">
                  <c:v>Invandringar</c:v>
                </c:pt>
              </c:strCache>
            </c:strRef>
          </c:cat>
          <c:val>
            <c:numRef>
              <c:f>Blad5!$AD$8:$AD$10</c:f>
              <c:numCache>
                <c:formatCode>#,##0</c:formatCode>
                <c:ptCount val="3"/>
                <c:pt idx="0">
                  <c:v>5943</c:v>
                </c:pt>
                <c:pt idx="1">
                  <c:v>1379</c:v>
                </c:pt>
                <c:pt idx="2">
                  <c:v>1659</c:v>
                </c:pt>
              </c:numCache>
            </c:numRef>
          </c:val>
          <c:extLst>
            <c:ext xmlns:c16="http://schemas.microsoft.com/office/drawing/2014/chart" uri="{C3380CC4-5D6E-409C-BE32-E72D297353CC}">
              <c16:uniqueId val="{00000000-FE8A-47C1-8960-14DF3232FA70}"/>
            </c:ext>
          </c:extLst>
        </c:ser>
        <c:ser>
          <c:idx val="1"/>
          <c:order val="1"/>
          <c:tx>
            <c:strRef>
              <c:f>Blad5!$AE$7</c:f>
              <c:strCache>
                <c:ptCount val="1"/>
                <c:pt idx="0">
                  <c:v>2011</c:v>
                </c:pt>
              </c:strCache>
            </c:strRef>
          </c:tx>
          <c:spPr>
            <a:solidFill>
              <a:schemeClr val="accent3">
                <a:tint val="52000"/>
              </a:schemeClr>
            </a:solidFill>
            <a:ln>
              <a:noFill/>
            </a:ln>
            <a:effectLst/>
          </c:spPr>
          <c:invertIfNegative val="0"/>
          <c:dLbls>
            <c:delete val="1"/>
          </c:dLbls>
          <c:cat>
            <c:strRef>
              <c:f>Blad5!$AC$8:$AC$10</c:f>
              <c:strCache>
                <c:ptCount val="3"/>
                <c:pt idx="0">
                  <c:v>Inflyttningar från kommuner inom länet</c:v>
                </c:pt>
                <c:pt idx="1">
                  <c:v>Inflyttningar från övriga län</c:v>
                </c:pt>
                <c:pt idx="2">
                  <c:v>Invandringar</c:v>
                </c:pt>
              </c:strCache>
            </c:strRef>
          </c:cat>
          <c:val>
            <c:numRef>
              <c:f>Blad5!$AE$8:$AE$10</c:f>
              <c:numCache>
                <c:formatCode>#,##0</c:formatCode>
                <c:ptCount val="3"/>
                <c:pt idx="0">
                  <c:v>5814</c:v>
                </c:pt>
                <c:pt idx="1">
                  <c:v>1398</c:v>
                </c:pt>
                <c:pt idx="2">
                  <c:v>1677</c:v>
                </c:pt>
              </c:numCache>
            </c:numRef>
          </c:val>
          <c:extLst>
            <c:ext xmlns:c16="http://schemas.microsoft.com/office/drawing/2014/chart" uri="{C3380CC4-5D6E-409C-BE32-E72D297353CC}">
              <c16:uniqueId val="{00000001-FE8A-47C1-8960-14DF3232FA70}"/>
            </c:ext>
          </c:extLst>
        </c:ser>
        <c:ser>
          <c:idx val="2"/>
          <c:order val="2"/>
          <c:tx>
            <c:strRef>
              <c:f>Blad5!$AF$7</c:f>
              <c:strCache>
                <c:ptCount val="1"/>
                <c:pt idx="0">
                  <c:v>2012</c:v>
                </c:pt>
              </c:strCache>
            </c:strRef>
          </c:tx>
          <c:spPr>
            <a:solidFill>
              <a:schemeClr val="accent3">
                <a:tint val="63000"/>
              </a:schemeClr>
            </a:solidFill>
            <a:ln>
              <a:noFill/>
            </a:ln>
            <a:effectLst/>
          </c:spPr>
          <c:invertIfNegative val="0"/>
          <c:dLbls>
            <c:delete val="1"/>
          </c:dLbls>
          <c:cat>
            <c:strRef>
              <c:f>Blad5!$AC$8:$AC$10</c:f>
              <c:strCache>
                <c:ptCount val="3"/>
                <c:pt idx="0">
                  <c:v>Inflyttningar från kommuner inom länet</c:v>
                </c:pt>
                <c:pt idx="1">
                  <c:v>Inflyttningar från övriga län</c:v>
                </c:pt>
                <c:pt idx="2">
                  <c:v>Invandringar</c:v>
                </c:pt>
              </c:strCache>
            </c:strRef>
          </c:cat>
          <c:val>
            <c:numRef>
              <c:f>Blad5!$AF$8:$AF$10</c:f>
              <c:numCache>
                <c:formatCode>#,##0</c:formatCode>
                <c:ptCount val="3"/>
                <c:pt idx="0">
                  <c:v>6359</c:v>
                </c:pt>
                <c:pt idx="1">
                  <c:v>1417</c:v>
                </c:pt>
                <c:pt idx="2">
                  <c:v>1781</c:v>
                </c:pt>
              </c:numCache>
            </c:numRef>
          </c:val>
          <c:extLst>
            <c:ext xmlns:c16="http://schemas.microsoft.com/office/drawing/2014/chart" uri="{C3380CC4-5D6E-409C-BE32-E72D297353CC}">
              <c16:uniqueId val="{00000002-FE8A-47C1-8960-14DF3232FA70}"/>
            </c:ext>
          </c:extLst>
        </c:ser>
        <c:ser>
          <c:idx val="3"/>
          <c:order val="3"/>
          <c:tx>
            <c:strRef>
              <c:f>Blad5!$AG$7</c:f>
              <c:strCache>
                <c:ptCount val="1"/>
                <c:pt idx="0">
                  <c:v>2013</c:v>
                </c:pt>
              </c:strCache>
            </c:strRef>
          </c:tx>
          <c:spPr>
            <a:solidFill>
              <a:schemeClr val="accent3">
                <a:tint val="74000"/>
              </a:schemeClr>
            </a:solidFill>
            <a:ln>
              <a:noFill/>
            </a:ln>
            <a:effectLst/>
          </c:spPr>
          <c:invertIfNegative val="0"/>
          <c:dLbls>
            <c:delete val="1"/>
          </c:dLbls>
          <c:cat>
            <c:strRef>
              <c:f>Blad5!$AC$8:$AC$10</c:f>
              <c:strCache>
                <c:ptCount val="3"/>
                <c:pt idx="0">
                  <c:v>Inflyttningar från kommuner inom länet</c:v>
                </c:pt>
                <c:pt idx="1">
                  <c:v>Inflyttningar från övriga län</c:v>
                </c:pt>
                <c:pt idx="2">
                  <c:v>Invandringar</c:v>
                </c:pt>
              </c:strCache>
            </c:strRef>
          </c:cat>
          <c:val>
            <c:numRef>
              <c:f>Blad5!$AG$8:$AG$10</c:f>
              <c:numCache>
                <c:formatCode>#,##0</c:formatCode>
                <c:ptCount val="3"/>
                <c:pt idx="0">
                  <c:v>6626</c:v>
                </c:pt>
                <c:pt idx="1">
                  <c:v>1440</c:v>
                </c:pt>
                <c:pt idx="2">
                  <c:v>1534</c:v>
                </c:pt>
              </c:numCache>
            </c:numRef>
          </c:val>
          <c:extLst>
            <c:ext xmlns:c16="http://schemas.microsoft.com/office/drawing/2014/chart" uri="{C3380CC4-5D6E-409C-BE32-E72D297353CC}">
              <c16:uniqueId val="{00000003-FE8A-47C1-8960-14DF3232FA70}"/>
            </c:ext>
          </c:extLst>
        </c:ser>
        <c:ser>
          <c:idx val="4"/>
          <c:order val="4"/>
          <c:tx>
            <c:strRef>
              <c:f>Blad5!$AH$7</c:f>
              <c:strCache>
                <c:ptCount val="1"/>
                <c:pt idx="0">
                  <c:v>2014</c:v>
                </c:pt>
              </c:strCache>
            </c:strRef>
          </c:tx>
          <c:spPr>
            <a:solidFill>
              <a:schemeClr val="accent3">
                <a:tint val="84000"/>
              </a:schemeClr>
            </a:solidFill>
            <a:ln>
              <a:noFill/>
            </a:ln>
            <a:effectLst/>
          </c:spPr>
          <c:invertIfNegative val="0"/>
          <c:dLbls>
            <c:delete val="1"/>
          </c:dLbls>
          <c:cat>
            <c:strRef>
              <c:f>Blad5!$AC$8:$AC$10</c:f>
              <c:strCache>
                <c:ptCount val="3"/>
                <c:pt idx="0">
                  <c:v>Inflyttningar från kommuner inom länet</c:v>
                </c:pt>
                <c:pt idx="1">
                  <c:v>Inflyttningar från övriga län</c:v>
                </c:pt>
                <c:pt idx="2">
                  <c:v>Invandringar</c:v>
                </c:pt>
              </c:strCache>
            </c:strRef>
          </c:cat>
          <c:val>
            <c:numRef>
              <c:f>Blad5!$AH$8:$AH$10</c:f>
              <c:numCache>
                <c:formatCode>#,##0</c:formatCode>
                <c:ptCount val="3"/>
                <c:pt idx="0">
                  <c:v>7039</c:v>
                </c:pt>
                <c:pt idx="1">
                  <c:v>1516</c:v>
                </c:pt>
                <c:pt idx="2">
                  <c:v>1635</c:v>
                </c:pt>
              </c:numCache>
            </c:numRef>
          </c:val>
          <c:extLst>
            <c:ext xmlns:c16="http://schemas.microsoft.com/office/drawing/2014/chart" uri="{C3380CC4-5D6E-409C-BE32-E72D297353CC}">
              <c16:uniqueId val="{00000004-FE8A-47C1-8960-14DF3232FA70}"/>
            </c:ext>
          </c:extLst>
        </c:ser>
        <c:ser>
          <c:idx val="5"/>
          <c:order val="5"/>
          <c:tx>
            <c:strRef>
              <c:f>Blad5!$AI$7</c:f>
              <c:strCache>
                <c:ptCount val="1"/>
                <c:pt idx="0">
                  <c:v>2015</c:v>
                </c:pt>
              </c:strCache>
            </c:strRef>
          </c:tx>
          <c:spPr>
            <a:solidFill>
              <a:schemeClr val="accent3">
                <a:tint val="95000"/>
              </a:schemeClr>
            </a:solidFill>
            <a:ln>
              <a:noFill/>
            </a:ln>
            <a:effectLst/>
          </c:spPr>
          <c:invertIfNegative val="0"/>
          <c:dLbls>
            <c:delete val="1"/>
          </c:dLbls>
          <c:cat>
            <c:strRef>
              <c:f>Blad5!$AC$8:$AC$10</c:f>
              <c:strCache>
                <c:ptCount val="3"/>
                <c:pt idx="0">
                  <c:v>Inflyttningar från kommuner inom länet</c:v>
                </c:pt>
                <c:pt idx="1">
                  <c:v>Inflyttningar från övriga län</c:v>
                </c:pt>
                <c:pt idx="2">
                  <c:v>Invandringar</c:v>
                </c:pt>
              </c:strCache>
            </c:strRef>
          </c:cat>
          <c:val>
            <c:numRef>
              <c:f>Blad5!$AI$8:$AI$10</c:f>
              <c:numCache>
                <c:formatCode>#,##0</c:formatCode>
                <c:ptCount val="3"/>
                <c:pt idx="0">
                  <c:v>7232</c:v>
                </c:pt>
                <c:pt idx="1">
                  <c:v>1427</c:v>
                </c:pt>
                <c:pt idx="2">
                  <c:v>1890</c:v>
                </c:pt>
              </c:numCache>
            </c:numRef>
          </c:val>
          <c:extLst>
            <c:ext xmlns:c16="http://schemas.microsoft.com/office/drawing/2014/chart" uri="{C3380CC4-5D6E-409C-BE32-E72D297353CC}">
              <c16:uniqueId val="{00000005-FE8A-47C1-8960-14DF3232FA70}"/>
            </c:ext>
          </c:extLst>
        </c:ser>
        <c:ser>
          <c:idx val="6"/>
          <c:order val="6"/>
          <c:tx>
            <c:strRef>
              <c:f>Blad5!$AJ$7</c:f>
              <c:strCache>
                <c:ptCount val="1"/>
                <c:pt idx="0">
                  <c:v>2016</c:v>
                </c:pt>
              </c:strCache>
            </c:strRef>
          </c:tx>
          <c:spPr>
            <a:solidFill>
              <a:schemeClr val="accent3">
                <a:shade val="94000"/>
              </a:schemeClr>
            </a:solidFill>
            <a:ln>
              <a:noFill/>
            </a:ln>
            <a:effectLst/>
          </c:spPr>
          <c:invertIfNegative val="0"/>
          <c:dLbls>
            <c:delete val="1"/>
          </c:dLbls>
          <c:cat>
            <c:strRef>
              <c:f>Blad5!$AC$8:$AC$10</c:f>
              <c:strCache>
                <c:ptCount val="3"/>
                <c:pt idx="0">
                  <c:v>Inflyttningar från kommuner inom länet</c:v>
                </c:pt>
                <c:pt idx="1">
                  <c:v>Inflyttningar från övriga län</c:v>
                </c:pt>
                <c:pt idx="2">
                  <c:v>Invandringar</c:v>
                </c:pt>
              </c:strCache>
            </c:strRef>
          </c:cat>
          <c:val>
            <c:numRef>
              <c:f>Blad5!$AJ$8:$AJ$10</c:f>
              <c:numCache>
                <c:formatCode>#,##0</c:formatCode>
                <c:ptCount val="3"/>
                <c:pt idx="0">
                  <c:v>7678</c:v>
                </c:pt>
                <c:pt idx="1">
                  <c:v>1626</c:v>
                </c:pt>
                <c:pt idx="2">
                  <c:v>1875</c:v>
                </c:pt>
              </c:numCache>
            </c:numRef>
          </c:val>
          <c:extLst>
            <c:ext xmlns:c16="http://schemas.microsoft.com/office/drawing/2014/chart" uri="{C3380CC4-5D6E-409C-BE32-E72D297353CC}">
              <c16:uniqueId val="{00000006-FE8A-47C1-8960-14DF3232FA70}"/>
            </c:ext>
          </c:extLst>
        </c:ser>
        <c:ser>
          <c:idx val="7"/>
          <c:order val="7"/>
          <c:tx>
            <c:strRef>
              <c:f>Blad5!$AK$7</c:f>
              <c:strCache>
                <c:ptCount val="1"/>
                <c:pt idx="0">
                  <c:v>2017</c:v>
                </c:pt>
              </c:strCache>
            </c:strRef>
          </c:tx>
          <c:spPr>
            <a:solidFill>
              <a:schemeClr val="accent3">
                <a:shade val="83000"/>
              </a:schemeClr>
            </a:solidFill>
            <a:ln>
              <a:noFill/>
            </a:ln>
            <a:effectLst/>
          </c:spPr>
          <c:invertIfNegative val="0"/>
          <c:dLbls>
            <c:delete val="1"/>
          </c:dLbls>
          <c:cat>
            <c:strRef>
              <c:f>Blad5!$AC$8:$AC$10</c:f>
              <c:strCache>
                <c:ptCount val="3"/>
                <c:pt idx="0">
                  <c:v>Inflyttningar från kommuner inom länet</c:v>
                </c:pt>
                <c:pt idx="1">
                  <c:v>Inflyttningar från övriga län</c:v>
                </c:pt>
                <c:pt idx="2">
                  <c:v>Invandringar</c:v>
                </c:pt>
              </c:strCache>
            </c:strRef>
          </c:cat>
          <c:val>
            <c:numRef>
              <c:f>Blad5!$AK$8:$AK$10</c:f>
              <c:numCache>
                <c:formatCode>#,##0</c:formatCode>
                <c:ptCount val="3"/>
                <c:pt idx="0">
                  <c:v>8268</c:v>
                </c:pt>
                <c:pt idx="1">
                  <c:v>1861</c:v>
                </c:pt>
                <c:pt idx="2">
                  <c:v>2048</c:v>
                </c:pt>
              </c:numCache>
            </c:numRef>
          </c:val>
          <c:extLst>
            <c:ext xmlns:c16="http://schemas.microsoft.com/office/drawing/2014/chart" uri="{C3380CC4-5D6E-409C-BE32-E72D297353CC}">
              <c16:uniqueId val="{00000007-FE8A-47C1-8960-14DF3232FA70}"/>
            </c:ext>
          </c:extLst>
        </c:ser>
        <c:ser>
          <c:idx val="8"/>
          <c:order val="8"/>
          <c:tx>
            <c:strRef>
              <c:f>Blad5!$AL$7</c:f>
              <c:strCache>
                <c:ptCount val="1"/>
                <c:pt idx="0">
                  <c:v>2018</c:v>
                </c:pt>
              </c:strCache>
            </c:strRef>
          </c:tx>
          <c:spPr>
            <a:solidFill>
              <a:schemeClr val="accent3">
                <a:shade val="73000"/>
              </a:schemeClr>
            </a:solidFill>
            <a:ln>
              <a:noFill/>
            </a:ln>
            <a:effectLst/>
          </c:spPr>
          <c:invertIfNegative val="0"/>
          <c:dLbls>
            <c:delete val="1"/>
          </c:dLbls>
          <c:cat>
            <c:strRef>
              <c:f>Blad5!$AC$8:$AC$10</c:f>
              <c:strCache>
                <c:ptCount val="3"/>
                <c:pt idx="0">
                  <c:v>Inflyttningar från kommuner inom länet</c:v>
                </c:pt>
                <c:pt idx="1">
                  <c:v>Inflyttningar från övriga län</c:v>
                </c:pt>
                <c:pt idx="2">
                  <c:v>Invandringar</c:v>
                </c:pt>
              </c:strCache>
            </c:strRef>
          </c:cat>
          <c:val>
            <c:numRef>
              <c:f>Blad5!$AL$8:$AL$10</c:f>
              <c:numCache>
                <c:formatCode>#,##0</c:formatCode>
                <c:ptCount val="3"/>
                <c:pt idx="0">
                  <c:v>8429</c:v>
                </c:pt>
                <c:pt idx="1">
                  <c:v>1836</c:v>
                </c:pt>
                <c:pt idx="2">
                  <c:v>2320</c:v>
                </c:pt>
              </c:numCache>
            </c:numRef>
          </c:val>
          <c:extLst>
            <c:ext xmlns:c16="http://schemas.microsoft.com/office/drawing/2014/chart" uri="{C3380CC4-5D6E-409C-BE32-E72D297353CC}">
              <c16:uniqueId val="{00000008-FE8A-47C1-8960-14DF3232FA70}"/>
            </c:ext>
          </c:extLst>
        </c:ser>
        <c:ser>
          <c:idx val="9"/>
          <c:order val="9"/>
          <c:tx>
            <c:strRef>
              <c:f>Blad5!$AM$7</c:f>
              <c:strCache>
                <c:ptCount val="1"/>
                <c:pt idx="0">
                  <c:v>2019</c:v>
                </c:pt>
              </c:strCache>
            </c:strRef>
          </c:tx>
          <c:spPr>
            <a:solidFill>
              <a:schemeClr val="accent3">
                <a:shade val="62000"/>
              </a:schemeClr>
            </a:solidFill>
            <a:ln>
              <a:noFill/>
            </a:ln>
            <a:effectLst/>
          </c:spPr>
          <c:invertIfNegative val="0"/>
          <c:dLbls>
            <c:delete val="1"/>
          </c:dLbls>
          <c:cat>
            <c:strRef>
              <c:f>Blad5!$AC$8:$AC$10</c:f>
              <c:strCache>
                <c:ptCount val="3"/>
                <c:pt idx="0">
                  <c:v>Inflyttningar från kommuner inom länet</c:v>
                </c:pt>
                <c:pt idx="1">
                  <c:v>Inflyttningar från övriga län</c:v>
                </c:pt>
                <c:pt idx="2">
                  <c:v>Invandringar</c:v>
                </c:pt>
              </c:strCache>
            </c:strRef>
          </c:cat>
          <c:val>
            <c:numRef>
              <c:f>Blad5!$AM$8:$AM$10</c:f>
              <c:numCache>
                <c:formatCode>#,##0</c:formatCode>
                <c:ptCount val="3"/>
                <c:pt idx="0">
                  <c:v>8629</c:v>
                </c:pt>
                <c:pt idx="1">
                  <c:v>1833</c:v>
                </c:pt>
                <c:pt idx="2">
                  <c:v>1972</c:v>
                </c:pt>
              </c:numCache>
            </c:numRef>
          </c:val>
          <c:extLst>
            <c:ext xmlns:c16="http://schemas.microsoft.com/office/drawing/2014/chart" uri="{C3380CC4-5D6E-409C-BE32-E72D297353CC}">
              <c16:uniqueId val="{00000009-FE8A-47C1-8960-14DF3232FA70}"/>
            </c:ext>
          </c:extLst>
        </c:ser>
        <c:ser>
          <c:idx val="10"/>
          <c:order val="10"/>
          <c:tx>
            <c:strRef>
              <c:f>Blad5!$AN$7</c:f>
              <c:strCache>
                <c:ptCount val="1"/>
                <c:pt idx="0">
                  <c:v>2020</c:v>
                </c:pt>
              </c:strCache>
            </c:strRef>
          </c:tx>
          <c:spPr>
            <a:solidFill>
              <a:schemeClr val="accent3">
                <a:shade val="51000"/>
              </a:schemeClr>
            </a:solidFill>
            <a:ln>
              <a:noFill/>
            </a:ln>
            <a:effectLst/>
          </c:spPr>
          <c:invertIfNegative val="0"/>
          <c:dLbls>
            <c:delete val="1"/>
          </c:dLbls>
          <c:cat>
            <c:strRef>
              <c:f>Blad5!$AC$8:$AC$10</c:f>
              <c:strCache>
                <c:ptCount val="3"/>
                <c:pt idx="0">
                  <c:v>Inflyttningar från kommuner inom länet</c:v>
                </c:pt>
                <c:pt idx="1">
                  <c:v>Inflyttningar från övriga län</c:v>
                </c:pt>
                <c:pt idx="2">
                  <c:v>Invandringar</c:v>
                </c:pt>
              </c:strCache>
            </c:strRef>
          </c:cat>
          <c:val>
            <c:numRef>
              <c:f>Blad5!$AN$8:$AN$10</c:f>
              <c:numCache>
                <c:formatCode>#,##0</c:formatCode>
                <c:ptCount val="3"/>
                <c:pt idx="0">
                  <c:v>9340</c:v>
                </c:pt>
                <c:pt idx="1">
                  <c:v>1761</c:v>
                </c:pt>
                <c:pt idx="2">
                  <c:v>1292</c:v>
                </c:pt>
              </c:numCache>
            </c:numRef>
          </c:val>
          <c:extLst>
            <c:ext xmlns:c16="http://schemas.microsoft.com/office/drawing/2014/chart" uri="{C3380CC4-5D6E-409C-BE32-E72D297353CC}">
              <c16:uniqueId val="{0000000A-FE8A-47C1-8960-14DF3232FA70}"/>
            </c:ext>
          </c:extLst>
        </c:ser>
        <c:ser>
          <c:idx val="11"/>
          <c:order val="11"/>
          <c:tx>
            <c:strRef>
              <c:f>Blad5!$AO$7</c:f>
              <c:strCache>
                <c:ptCount val="1"/>
                <c:pt idx="0">
                  <c:v>2021</c:v>
                </c:pt>
              </c:strCache>
            </c:strRef>
          </c:tx>
          <c:spPr>
            <a:solidFill>
              <a:srgbClr val="FF0000"/>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Blad5!$AC$8:$AC$10</c:f>
              <c:strCache>
                <c:ptCount val="3"/>
                <c:pt idx="0">
                  <c:v>Inflyttningar från kommuner inom länet</c:v>
                </c:pt>
                <c:pt idx="1">
                  <c:v>Inflyttningar från övriga län</c:v>
                </c:pt>
                <c:pt idx="2">
                  <c:v>Invandringar</c:v>
                </c:pt>
              </c:strCache>
            </c:strRef>
          </c:cat>
          <c:val>
            <c:numRef>
              <c:f>Blad5!$AO$8:$AO$10</c:f>
              <c:numCache>
                <c:formatCode>#,##0</c:formatCode>
                <c:ptCount val="3"/>
                <c:pt idx="0">
                  <c:v>9745</c:v>
                </c:pt>
                <c:pt idx="1">
                  <c:v>1944</c:v>
                </c:pt>
                <c:pt idx="2">
                  <c:v>1401</c:v>
                </c:pt>
              </c:numCache>
            </c:numRef>
          </c:val>
          <c:extLst>
            <c:ext xmlns:c16="http://schemas.microsoft.com/office/drawing/2014/chart" uri="{C3380CC4-5D6E-409C-BE32-E72D297353CC}">
              <c16:uniqueId val="{0000000B-FE8A-47C1-8960-14DF3232FA70}"/>
            </c:ext>
          </c:extLst>
        </c:ser>
        <c:dLbls>
          <c:dLblPos val="outEnd"/>
          <c:showLegendKey val="0"/>
          <c:showVal val="1"/>
          <c:showCatName val="0"/>
          <c:showSerName val="0"/>
          <c:showPercent val="0"/>
          <c:showBubbleSize val="0"/>
        </c:dLbls>
        <c:gapWidth val="219"/>
        <c:overlap val="-27"/>
        <c:axId val="495320600"/>
        <c:axId val="495314040"/>
      </c:barChart>
      <c:catAx>
        <c:axId val="49532060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sv-SE"/>
          </a:p>
        </c:txPr>
        <c:crossAx val="495314040"/>
        <c:crosses val="autoZero"/>
        <c:auto val="1"/>
        <c:lblAlgn val="ctr"/>
        <c:lblOffset val="100"/>
        <c:noMultiLvlLbl val="0"/>
      </c:catAx>
      <c:valAx>
        <c:axId val="49531404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sv-SE"/>
          </a:p>
        </c:txPr>
        <c:crossAx val="495320600"/>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sz="1400"/>
      </a:pPr>
      <a:endParaRPr lang="sv-S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lgn="ctr" rtl="0">
              <a:defRPr sz="1800" b="0" i="0" u="none" strike="noStrike" kern="1200" spc="0" baseline="0">
                <a:solidFill>
                  <a:schemeClr val="tx1">
                    <a:lumMod val="65000"/>
                    <a:lumOff val="35000"/>
                  </a:schemeClr>
                </a:solidFill>
                <a:latin typeface="+mn-lt"/>
                <a:ea typeface="+mn-ea"/>
                <a:cs typeface="+mn-cs"/>
              </a:defRPr>
            </a:pPr>
            <a:r>
              <a:rPr lang="sv-SE" sz="1800"/>
              <a:t>Utflyttning, Huddinge 2010-2021</a:t>
            </a:r>
          </a:p>
        </c:rich>
      </c:tx>
      <c:overlay val="0"/>
      <c:spPr>
        <a:noFill/>
        <a:ln>
          <a:noFill/>
        </a:ln>
        <a:effectLst/>
      </c:spPr>
      <c:txPr>
        <a:bodyPr rot="0" spcFirstLastPara="1" vertOverflow="ellipsis" vert="horz" wrap="square" anchor="ctr" anchorCtr="1"/>
        <a:lstStyle/>
        <a:p>
          <a:pPr algn="ctr" rtl="0">
            <a:defRPr sz="18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Blad5!$AD$13</c:f>
              <c:strCache>
                <c:ptCount val="1"/>
                <c:pt idx="0">
                  <c:v>2010</c:v>
                </c:pt>
              </c:strCache>
            </c:strRef>
          </c:tx>
          <c:spPr>
            <a:solidFill>
              <a:schemeClr val="accent3">
                <a:tint val="41000"/>
              </a:schemeClr>
            </a:solidFill>
            <a:ln>
              <a:noFill/>
            </a:ln>
            <a:effectLst/>
          </c:spPr>
          <c:invertIfNegative val="0"/>
          <c:dLbls>
            <c:delete val="1"/>
          </c:dLbls>
          <c:cat>
            <c:strRef>
              <c:f>Blad5!$AC$14:$AC$16</c:f>
              <c:strCache>
                <c:ptCount val="3"/>
                <c:pt idx="0">
                  <c:v>Utflyttningar till kommuner inom länet</c:v>
                </c:pt>
                <c:pt idx="1">
                  <c:v>Utflyttningar till övriga län</c:v>
                </c:pt>
                <c:pt idx="2">
                  <c:v>Utvandringar</c:v>
                </c:pt>
              </c:strCache>
            </c:strRef>
          </c:cat>
          <c:val>
            <c:numRef>
              <c:f>Blad5!$AD$14:$AD$16</c:f>
              <c:numCache>
                <c:formatCode>#,##0</c:formatCode>
                <c:ptCount val="3"/>
                <c:pt idx="0">
                  <c:v>6150</c:v>
                </c:pt>
                <c:pt idx="1">
                  <c:v>1303</c:v>
                </c:pt>
                <c:pt idx="2">
                  <c:v>601</c:v>
                </c:pt>
              </c:numCache>
            </c:numRef>
          </c:val>
          <c:extLst>
            <c:ext xmlns:c16="http://schemas.microsoft.com/office/drawing/2014/chart" uri="{C3380CC4-5D6E-409C-BE32-E72D297353CC}">
              <c16:uniqueId val="{00000000-647A-47AB-8626-378D89B8EF79}"/>
            </c:ext>
          </c:extLst>
        </c:ser>
        <c:ser>
          <c:idx val="1"/>
          <c:order val="1"/>
          <c:tx>
            <c:strRef>
              <c:f>Blad5!$AE$13</c:f>
              <c:strCache>
                <c:ptCount val="1"/>
                <c:pt idx="0">
                  <c:v>2011</c:v>
                </c:pt>
              </c:strCache>
            </c:strRef>
          </c:tx>
          <c:spPr>
            <a:solidFill>
              <a:schemeClr val="accent3">
                <a:tint val="52000"/>
              </a:schemeClr>
            </a:solidFill>
            <a:ln>
              <a:noFill/>
            </a:ln>
            <a:effectLst/>
          </c:spPr>
          <c:invertIfNegative val="0"/>
          <c:dLbls>
            <c:delete val="1"/>
          </c:dLbls>
          <c:cat>
            <c:strRef>
              <c:f>Blad5!$AC$14:$AC$16</c:f>
              <c:strCache>
                <c:ptCount val="3"/>
                <c:pt idx="0">
                  <c:v>Utflyttningar till kommuner inom länet</c:v>
                </c:pt>
                <c:pt idx="1">
                  <c:v>Utflyttningar till övriga län</c:v>
                </c:pt>
                <c:pt idx="2">
                  <c:v>Utvandringar</c:v>
                </c:pt>
              </c:strCache>
            </c:strRef>
          </c:cat>
          <c:val>
            <c:numRef>
              <c:f>Blad5!$AE$14:$AE$16</c:f>
              <c:numCache>
                <c:formatCode>#,##0</c:formatCode>
                <c:ptCount val="3"/>
                <c:pt idx="0">
                  <c:v>6149</c:v>
                </c:pt>
                <c:pt idx="1">
                  <c:v>1276</c:v>
                </c:pt>
                <c:pt idx="2">
                  <c:v>574</c:v>
                </c:pt>
              </c:numCache>
            </c:numRef>
          </c:val>
          <c:extLst>
            <c:ext xmlns:c16="http://schemas.microsoft.com/office/drawing/2014/chart" uri="{C3380CC4-5D6E-409C-BE32-E72D297353CC}">
              <c16:uniqueId val="{00000001-647A-47AB-8626-378D89B8EF79}"/>
            </c:ext>
          </c:extLst>
        </c:ser>
        <c:ser>
          <c:idx val="2"/>
          <c:order val="2"/>
          <c:tx>
            <c:strRef>
              <c:f>Blad5!$AF$13</c:f>
              <c:strCache>
                <c:ptCount val="1"/>
                <c:pt idx="0">
                  <c:v>2012</c:v>
                </c:pt>
              </c:strCache>
            </c:strRef>
          </c:tx>
          <c:spPr>
            <a:solidFill>
              <a:schemeClr val="accent3">
                <a:tint val="63000"/>
              </a:schemeClr>
            </a:solidFill>
            <a:ln>
              <a:noFill/>
            </a:ln>
            <a:effectLst/>
          </c:spPr>
          <c:invertIfNegative val="0"/>
          <c:dLbls>
            <c:delete val="1"/>
          </c:dLbls>
          <c:cat>
            <c:strRef>
              <c:f>Blad5!$AC$14:$AC$16</c:f>
              <c:strCache>
                <c:ptCount val="3"/>
                <c:pt idx="0">
                  <c:v>Utflyttningar till kommuner inom länet</c:v>
                </c:pt>
                <c:pt idx="1">
                  <c:v>Utflyttningar till övriga län</c:v>
                </c:pt>
                <c:pt idx="2">
                  <c:v>Utvandringar</c:v>
                </c:pt>
              </c:strCache>
            </c:strRef>
          </c:cat>
          <c:val>
            <c:numRef>
              <c:f>Blad5!$AF$14:$AF$16</c:f>
              <c:numCache>
                <c:formatCode>#,##0</c:formatCode>
                <c:ptCount val="3"/>
                <c:pt idx="0">
                  <c:v>6287</c:v>
                </c:pt>
                <c:pt idx="1">
                  <c:v>1467</c:v>
                </c:pt>
                <c:pt idx="2">
                  <c:v>625</c:v>
                </c:pt>
              </c:numCache>
            </c:numRef>
          </c:val>
          <c:extLst>
            <c:ext xmlns:c16="http://schemas.microsoft.com/office/drawing/2014/chart" uri="{C3380CC4-5D6E-409C-BE32-E72D297353CC}">
              <c16:uniqueId val="{00000002-647A-47AB-8626-378D89B8EF79}"/>
            </c:ext>
          </c:extLst>
        </c:ser>
        <c:ser>
          <c:idx val="3"/>
          <c:order val="3"/>
          <c:tx>
            <c:strRef>
              <c:f>Blad5!$AG$13</c:f>
              <c:strCache>
                <c:ptCount val="1"/>
                <c:pt idx="0">
                  <c:v>2013</c:v>
                </c:pt>
              </c:strCache>
            </c:strRef>
          </c:tx>
          <c:spPr>
            <a:solidFill>
              <a:schemeClr val="accent3">
                <a:tint val="74000"/>
              </a:schemeClr>
            </a:solidFill>
            <a:ln>
              <a:noFill/>
            </a:ln>
            <a:effectLst/>
          </c:spPr>
          <c:invertIfNegative val="0"/>
          <c:dLbls>
            <c:delete val="1"/>
          </c:dLbls>
          <c:cat>
            <c:strRef>
              <c:f>Blad5!$AC$14:$AC$16</c:f>
              <c:strCache>
                <c:ptCount val="3"/>
                <c:pt idx="0">
                  <c:v>Utflyttningar till kommuner inom länet</c:v>
                </c:pt>
                <c:pt idx="1">
                  <c:v>Utflyttningar till övriga län</c:v>
                </c:pt>
                <c:pt idx="2">
                  <c:v>Utvandringar</c:v>
                </c:pt>
              </c:strCache>
            </c:strRef>
          </c:cat>
          <c:val>
            <c:numRef>
              <c:f>Blad5!$AG$14:$AG$16</c:f>
              <c:numCache>
                <c:formatCode>#,##0</c:formatCode>
                <c:ptCount val="3"/>
                <c:pt idx="0">
                  <c:v>6859</c:v>
                </c:pt>
                <c:pt idx="1">
                  <c:v>1373</c:v>
                </c:pt>
                <c:pt idx="2">
                  <c:v>615</c:v>
                </c:pt>
              </c:numCache>
            </c:numRef>
          </c:val>
          <c:extLst>
            <c:ext xmlns:c16="http://schemas.microsoft.com/office/drawing/2014/chart" uri="{C3380CC4-5D6E-409C-BE32-E72D297353CC}">
              <c16:uniqueId val="{00000003-647A-47AB-8626-378D89B8EF79}"/>
            </c:ext>
          </c:extLst>
        </c:ser>
        <c:ser>
          <c:idx val="4"/>
          <c:order val="4"/>
          <c:tx>
            <c:strRef>
              <c:f>Blad5!$AH$13</c:f>
              <c:strCache>
                <c:ptCount val="1"/>
                <c:pt idx="0">
                  <c:v>2014</c:v>
                </c:pt>
              </c:strCache>
            </c:strRef>
          </c:tx>
          <c:spPr>
            <a:solidFill>
              <a:schemeClr val="accent3">
                <a:tint val="84000"/>
              </a:schemeClr>
            </a:solidFill>
            <a:ln>
              <a:noFill/>
            </a:ln>
            <a:effectLst/>
          </c:spPr>
          <c:invertIfNegative val="0"/>
          <c:dLbls>
            <c:delete val="1"/>
          </c:dLbls>
          <c:cat>
            <c:strRef>
              <c:f>Blad5!$AC$14:$AC$16</c:f>
              <c:strCache>
                <c:ptCount val="3"/>
                <c:pt idx="0">
                  <c:v>Utflyttningar till kommuner inom länet</c:v>
                </c:pt>
                <c:pt idx="1">
                  <c:v>Utflyttningar till övriga län</c:v>
                </c:pt>
                <c:pt idx="2">
                  <c:v>Utvandringar</c:v>
                </c:pt>
              </c:strCache>
            </c:strRef>
          </c:cat>
          <c:val>
            <c:numRef>
              <c:f>Blad5!$AH$14:$AH$16</c:f>
              <c:numCache>
                <c:formatCode>#,##0</c:formatCode>
                <c:ptCount val="3"/>
                <c:pt idx="0">
                  <c:v>7049</c:v>
                </c:pt>
                <c:pt idx="1">
                  <c:v>1483</c:v>
                </c:pt>
                <c:pt idx="2">
                  <c:v>784</c:v>
                </c:pt>
              </c:numCache>
            </c:numRef>
          </c:val>
          <c:extLst>
            <c:ext xmlns:c16="http://schemas.microsoft.com/office/drawing/2014/chart" uri="{C3380CC4-5D6E-409C-BE32-E72D297353CC}">
              <c16:uniqueId val="{00000004-647A-47AB-8626-378D89B8EF79}"/>
            </c:ext>
          </c:extLst>
        </c:ser>
        <c:ser>
          <c:idx val="5"/>
          <c:order val="5"/>
          <c:tx>
            <c:strRef>
              <c:f>Blad5!$AI$13</c:f>
              <c:strCache>
                <c:ptCount val="1"/>
                <c:pt idx="0">
                  <c:v>2015</c:v>
                </c:pt>
              </c:strCache>
            </c:strRef>
          </c:tx>
          <c:spPr>
            <a:solidFill>
              <a:schemeClr val="accent3">
                <a:tint val="95000"/>
              </a:schemeClr>
            </a:solidFill>
            <a:ln>
              <a:noFill/>
            </a:ln>
            <a:effectLst/>
          </c:spPr>
          <c:invertIfNegative val="0"/>
          <c:dLbls>
            <c:delete val="1"/>
          </c:dLbls>
          <c:cat>
            <c:strRef>
              <c:f>Blad5!$AC$14:$AC$16</c:f>
              <c:strCache>
                <c:ptCount val="3"/>
                <c:pt idx="0">
                  <c:v>Utflyttningar till kommuner inom länet</c:v>
                </c:pt>
                <c:pt idx="1">
                  <c:v>Utflyttningar till övriga län</c:v>
                </c:pt>
                <c:pt idx="2">
                  <c:v>Utvandringar</c:v>
                </c:pt>
              </c:strCache>
            </c:strRef>
          </c:cat>
          <c:val>
            <c:numRef>
              <c:f>Blad5!$AI$14:$AI$16</c:f>
              <c:numCache>
                <c:formatCode>#,##0</c:formatCode>
                <c:ptCount val="3"/>
                <c:pt idx="0">
                  <c:v>7674</c:v>
                </c:pt>
                <c:pt idx="1">
                  <c:v>1603</c:v>
                </c:pt>
                <c:pt idx="2">
                  <c:v>849</c:v>
                </c:pt>
              </c:numCache>
            </c:numRef>
          </c:val>
          <c:extLst>
            <c:ext xmlns:c16="http://schemas.microsoft.com/office/drawing/2014/chart" uri="{C3380CC4-5D6E-409C-BE32-E72D297353CC}">
              <c16:uniqueId val="{00000005-647A-47AB-8626-378D89B8EF79}"/>
            </c:ext>
          </c:extLst>
        </c:ser>
        <c:ser>
          <c:idx val="6"/>
          <c:order val="6"/>
          <c:tx>
            <c:strRef>
              <c:f>Blad5!$AJ$13</c:f>
              <c:strCache>
                <c:ptCount val="1"/>
                <c:pt idx="0">
                  <c:v>2016</c:v>
                </c:pt>
              </c:strCache>
            </c:strRef>
          </c:tx>
          <c:spPr>
            <a:solidFill>
              <a:schemeClr val="accent3">
                <a:shade val="94000"/>
              </a:schemeClr>
            </a:solidFill>
            <a:ln>
              <a:noFill/>
            </a:ln>
            <a:effectLst/>
          </c:spPr>
          <c:invertIfNegative val="0"/>
          <c:dLbls>
            <c:delete val="1"/>
          </c:dLbls>
          <c:cat>
            <c:strRef>
              <c:f>Blad5!$AC$14:$AC$16</c:f>
              <c:strCache>
                <c:ptCount val="3"/>
                <c:pt idx="0">
                  <c:v>Utflyttningar till kommuner inom länet</c:v>
                </c:pt>
                <c:pt idx="1">
                  <c:v>Utflyttningar till övriga län</c:v>
                </c:pt>
                <c:pt idx="2">
                  <c:v>Utvandringar</c:v>
                </c:pt>
              </c:strCache>
            </c:strRef>
          </c:cat>
          <c:val>
            <c:numRef>
              <c:f>Blad5!$AJ$14:$AJ$16</c:f>
              <c:numCache>
                <c:formatCode>#,##0</c:formatCode>
                <c:ptCount val="3"/>
                <c:pt idx="0">
                  <c:v>7204</c:v>
                </c:pt>
                <c:pt idx="1">
                  <c:v>1768</c:v>
                </c:pt>
                <c:pt idx="2">
                  <c:v>686</c:v>
                </c:pt>
              </c:numCache>
            </c:numRef>
          </c:val>
          <c:extLst>
            <c:ext xmlns:c16="http://schemas.microsoft.com/office/drawing/2014/chart" uri="{C3380CC4-5D6E-409C-BE32-E72D297353CC}">
              <c16:uniqueId val="{00000006-647A-47AB-8626-378D89B8EF79}"/>
            </c:ext>
          </c:extLst>
        </c:ser>
        <c:ser>
          <c:idx val="7"/>
          <c:order val="7"/>
          <c:tx>
            <c:strRef>
              <c:f>Blad5!$AK$13</c:f>
              <c:strCache>
                <c:ptCount val="1"/>
                <c:pt idx="0">
                  <c:v>2017</c:v>
                </c:pt>
              </c:strCache>
            </c:strRef>
          </c:tx>
          <c:spPr>
            <a:solidFill>
              <a:schemeClr val="accent3">
                <a:shade val="83000"/>
              </a:schemeClr>
            </a:solidFill>
            <a:ln>
              <a:noFill/>
            </a:ln>
            <a:effectLst/>
          </c:spPr>
          <c:invertIfNegative val="0"/>
          <c:dLbls>
            <c:delete val="1"/>
          </c:dLbls>
          <c:cat>
            <c:strRef>
              <c:f>Blad5!$AC$14:$AC$16</c:f>
              <c:strCache>
                <c:ptCount val="3"/>
                <c:pt idx="0">
                  <c:v>Utflyttningar till kommuner inom länet</c:v>
                </c:pt>
                <c:pt idx="1">
                  <c:v>Utflyttningar till övriga län</c:v>
                </c:pt>
                <c:pt idx="2">
                  <c:v>Utvandringar</c:v>
                </c:pt>
              </c:strCache>
            </c:strRef>
          </c:cat>
          <c:val>
            <c:numRef>
              <c:f>Blad5!$AK$14:$AK$16</c:f>
              <c:numCache>
                <c:formatCode>#,##0</c:formatCode>
                <c:ptCount val="3"/>
                <c:pt idx="0">
                  <c:v>7888</c:v>
                </c:pt>
                <c:pt idx="1">
                  <c:v>1815</c:v>
                </c:pt>
                <c:pt idx="2">
                  <c:v>678</c:v>
                </c:pt>
              </c:numCache>
            </c:numRef>
          </c:val>
          <c:extLst>
            <c:ext xmlns:c16="http://schemas.microsoft.com/office/drawing/2014/chart" uri="{C3380CC4-5D6E-409C-BE32-E72D297353CC}">
              <c16:uniqueId val="{00000007-647A-47AB-8626-378D89B8EF79}"/>
            </c:ext>
          </c:extLst>
        </c:ser>
        <c:ser>
          <c:idx val="8"/>
          <c:order val="8"/>
          <c:tx>
            <c:strRef>
              <c:f>Blad5!$AL$13</c:f>
              <c:strCache>
                <c:ptCount val="1"/>
                <c:pt idx="0">
                  <c:v>2018</c:v>
                </c:pt>
              </c:strCache>
            </c:strRef>
          </c:tx>
          <c:spPr>
            <a:solidFill>
              <a:schemeClr val="accent3">
                <a:shade val="73000"/>
              </a:schemeClr>
            </a:solidFill>
            <a:ln>
              <a:noFill/>
            </a:ln>
            <a:effectLst/>
          </c:spPr>
          <c:invertIfNegative val="0"/>
          <c:dLbls>
            <c:delete val="1"/>
          </c:dLbls>
          <c:cat>
            <c:strRef>
              <c:f>Blad5!$AC$14:$AC$16</c:f>
              <c:strCache>
                <c:ptCount val="3"/>
                <c:pt idx="0">
                  <c:v>Utflyttningar till kommuner inom länet</c:v>
                </c:pt>
                <c:pt idx="1">
                  <c:v>Utflyttningar till övriga län</c:v>
                </c:pt>
                <c:pt idx="2">
                  <c:v>Utvandringar</c:v>
                </c:pt>
              </c:strCache>
            </c:strRef>
          </c:cat>
          <c:val>
            <c:numRef>
              <c:f>Blad5!$AL$14:$AL$16</c:f>
              <c:numCache>
                <c:formatCode>#,##0</c:formatCode>
                <c:ptCount val="3"/>
                <c:pt idx="0">
                  <c:v>8927</c:v>
                </c:pt>
                <c:pt idx="1">
                  <c:v>1949</c:v>
                </c:pt>
                <c:pt idx="2">
                  <c:v>683</c:v>
                </c:pt>
              </c:numCache>
            </c:numRef>
          </c:val>
          <c:extLst>
            <c:ext xmlns:c16="http://schemas.microsoft.com/office/drawing/2014/chart" uri="{C3380CC4-5D6E-409C-BE32-E72D297353CC}">
              <c16:uniqueId val="{00000008-647A-47AB-8626-378D89B8EF79}"/>
            </c:ext>
          </c:extLst>
        </c:ser>
        <c:ser>
          <c:idx val="9"/>
          <c:order val="9"/>
          <c:tx>
            <c:strRef>
              <c:f>Blad5!$AM$13</c:f>
              <c:strCache>
                <c:ptCount val="1"/>
                <c:pt idx="0">
                  <c:v>2019</c:v>
                </c:pt>
              </c:strCache>
            </c:strRef>
          </c:tx>
          <c:spPr>
            <a:solidFill>
              <a:schemeClr val="accent3">
                <a:shade val="62000"/>
              </a:schemeClr>
            </a:solidFill>
            <a:ln>
              <a:noFill/>
            </a:ln>
            <a:effectLst/>
          </c:spPr>
          <c:invertIfNegative val="0"/>
          <c:dLbls>
            <c:delete val="1"/>
          </c:dLbls>
          <c:cat>
            <c:strRef>
              <c:f>Blad5!$AC$14:$AC$16</c:f>
              <c:strCache>
                <c:ptCount val="3"/>
                <c:pt idx="0">
                  <c:v>Utflyttningar till kommuner inom länet</c:v>
                </c:pt>
                <c:pt idx="1">
                  <c:v>Utflyttningar till övriga län</c:v>
                </c:pt>
                <c:pt idx="2">
                  <c:v>Utvandringar</c:v>
                </c:pt>
              </c:strCache>
            </c:strRef>
          </c:cat>
          <c:val>
            <c:numRef>
              <c:f>Blad5!$AM$14:$AM$16</c:f>
              <c:numCache>
                <c:formatCode>#,##0</c:formatCode>
                <c:ptCount val="3"/>
                <c:pt idx="0">
                  <c:v>9612</c:v>
                </c:pt>
                <c:pt idx="1">
                  <c:v>1817</c:v>
                </c:pt>
                <c:pt idx="2">
                  <c:v>610</c:v>
                </c:pt>
              </c:numCache>
            </c:numRef>
          </c:val>
          <c:extLst>
            <c:ext xmlns:c16="http://schemas.microsoft.com/office/drawing/2014/chart" uri="{C3380CC4-5D6E-409C-BE32-E72D297353CC}">
              <c16:uniqueId val="{00000009-647A-47AB-8626-378D89B8EF79}"/>
            </c:ext>
          </c:extLst>
        </c:ser>
        <c:ser>
          <c:idx val="10"/>
          <c:order val="10"/>
          <c:tx>
            <c:strRef>
              <c:f>Blad5!$AN$13</c:f>
              <c:strCache>
                <c:ptCount val="1"/>
                <c:pt idx="0">
                  <c:v>2020</c:v>
                </c:pt>
              </c:strCache>
            </c:strRef>
          </c:tx>
          <c:spPr>
            <a:solidFill>
              <a:schemeClr val="accent3">
                <a:shade val="51000"/>
              </a:schemeClr>
            </a:solidFill>
            <a:ln>
              <a:noFill/>
            </a:ln>
            <a:effectLst/>
          </c:spPr>
          <c:invertIfNegative val="0"/>
          <c:dLbls>
            <c:delete val="1"/>
          </c:dLbls>
          <c:cat>
            <c:strRef>
              <c:f>Blad5!$AC$14:$AC$16</c:f>
              <c:strCache>
                <c:ptCount val="3"/>
                <c:pt idx="0">
                  <c:v>Utflyttningar till kommuner inom länet</c:v>
                </c:pt>
                <c:pt idx="1">
                  <c:v>Utflyttningar till övriga län</c:v>
                </c:pt>
                <c:pt idx="2">
                  <c:v>Utvandringar</c:v>
                </c:pt>
              </c:strCache>
            </c:strRef>
          </c:cat>
          <c:val>
            <c:numRef>
              <c:f>Blad5!$AN$14:$AN$16</c:f>
              <c:numCache>
                <c:formatCode>#,##0</c:formatCode>
                <c:ptCount val="3"/>
                <c:pt idx="0">
                  <c:v>9807</c:v>
                </c:pt>
                <c:pt idx="1">
                  <c:v>2109</c:v>
                </c:pt>
                <c:pt idx="2">
                  <c:v>740</c:v>
                </c:pt>
              </c:numCache>
            </c:numRef>
          </c:val>
          <c:extLst>
            <c:ext xmlns:c16="http://schemas.microsoft.com/office/drawing/2014/chart" uri="{C3380CC4-5D6E-409C-BE32-E72D297353CC}">
              <c16:uniqueId val="{0000000A-647A-47AB-8626-378D89B8EF79}"/>
            </c:ext>
          </c:extLst>
        </c:ser>
        <c:ser>
          <c:idx val="11"/>
          <c:order val="11"/>
          <c:tx>
            <c:strRef>
              <c:f>Blad5!$AO$13</c:f>
              <c:strCache>
                <c:ptCount val="1"/>
                <c:pt idx="0">
                  <c:v>2021</c:v>
                </c:pt>
              </c:strCache>
            </c:strRef>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Blad5!$AC$14:$AC$16</c:f>
              <c:strCache>
                <c:ptCount val="3"/>
                <c:pt idx="0">
                  <c:v>Utflyttningar till kommuner inom länet</c:v>
                </c:pt>
                <c:pt idx="1">
                  <c:v>Utflyttningar till övriga län</c:v>
                </c:pt>
                <c:pt idx="2">
                  <c:v>Utvandringar</c:v>
                </c:pt>
              </c:strCache>
            </c:strRef>
          </c:cat>
          <c:val>
            <c:numRef>
              <c:f>Blad5!$AO$14:$AO$16</c:f>
              <c:numCache>
                <c:formatCode>#,##0</c:formatCode>
                <c:ptCount val="3"/>
                <c:pt idx="0">
                  <c:v>10130</c:v>
                </c:pt>
                <c:pt idx="1">
                  <c:v>2342</c:v>
                </c:pt>
                <c:pt idx="2">
                  <c:v>682</c:v>
                </c:pt>
              </c:numCache>
            </c:numRef>
          </c:val>
          <c:extLst>
            <c:ext xmlns:c16="http://schemas.microsoft.com/office/drawing/2014/chart" uri="{C3380CC4-5D6E-409C-BE32-E72D297353CC}">
              <c16:uniqueId val="{0000000B-647A-47AB-8626-378D89B8EF79}"/>
            </c:ext>
          </c:extLst>
        </c:ser>
        <c:dLbls>
          <c:dLblPos val="outEnd"/>
          <c:showLegendKey val="0"/>
          <c:showVal val="1"/>
          <c:showCatName val="0"/>
          <c:showSerName val="0"/>
          <c:showPercent val="0"/>
          <c:showBubbleSize val="0"/>
        </c:dLbls>
        <c:gapWidth val="219"/>
        <c:overlap val="-27"/>
        <c:axId val="815351272"/>
        <c:axId val="815356192"/>
      </c:barChart>
      <c:catAx>
        <c:axId val="815351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sv-SE"/>
          </a:p>
        </c:txPr>
        <c:crossAx val="815356192"/>
        <c:crosses val="autoZero"/>
        <c:auto val="1"/>
        <c:lblAlgn val="ctr"/>
        <c:lblOffset val="100"/>
        <c:noMultiLvlLbl val="0"/>
      </c:catAx>
      <c:valAx>
        <c:axId val="81535619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815351272"/>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sz="1200"/>
      </a:pPr>
      <a:endParaRPr lang="sv-SE"/>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lgn="ctr" rtl="0">
              <a:defRPr sz="1800" b="0" i="0" u="none" strike="noStrike" kern="1200" spc="0" baseline="0">
                <a:solidFill>
                  <a:schemeClr val="tx1">
                    <a:lumMod val="65000"/>
                    <a:lumOff val="35000"/>
                  </a:schemeClr>
                </a:solidFill>
                <a:latin typeface="+mn-lt"/>
                <a:ea typeface="+mn-ea"/>
                <a:cs typeface="+mn-cs"/>
              </a:defRPr>
            </a:pPr>
            <a:r>
              <a:rPr lang="sv-SE" sz="1800"/>
              <a:t>Flyttnetto, Huddinge 2010-2021</a:t>
            </a:r>
          </a:p>
        </c:rich>
      </c:tx>
      <c:overlay val="0"/>
      <c:spPr>
        <a:noFill/>
        <a:ln>
          <a:noFill/>
        </a:ln>
        <a:effectLst/>
      </c:spPr>
      <c:txPr>
        <a:bodyPr rot="0" spcFirstLastPara="1" vertOverflow="ellipsis" vert="horz" wrap="square" anchor="ctr" anchorCtr="1"/>
        <a:lstStyle/>
        <a:p>
          <a:pPr algn="ctr" rtl="0">
            <a:defRPr sz="18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Blad5!$AD$18</c:f>
              <c:strCache>
                <c:ptCount val="1"/>
                <c:pt idx="0">
                  <c:v>2010</c:v>
                </c:pt>
              </c:strCache>
            </c:strRef>
          </c:tx>
          <c:spPr>
            <a:solidFill>
              <a:schemeClr val="accent3">
                <a:tint val="41000"/>
              </a:schemeClr>
            </a:solidFill>
            <a:ln>
              <a:noFill/>
            </a:ln>
            <a:effectLst/>
          </c:spPr>
          <c:invertIfNegative val="0"/>
          <c:dLbls>
            <c:delete val="1"/>
          </c:dLbls>
          <c:cat>
            <c:strRef>
              <c:f>Blad5!$AC$19:$AC$21</c:f>
              <c:strCache>
                <c:ptCount val="3"/>
                <c:pt idx="0">
                  <c:v>Flyttnetto egna länet</c:v>
                </c:pt>
                <c:pt idx="1">
                  <c:v>Flyttnetto övriga Sverige</c:v>
                </c:pt>
                <c:pt idx="2">
                  <c:v>Flyttnetto utlandet</c:v>
                </c:pt>
              </c:strCache>
            </c:strRef>
          </c:cat>
          <c:val>
            <c:numRef>
              <c:f>Blad5!$AD$19:$AD$21</c:f>
              <c:numCache>
                <c:formatCode>#,##0</c:formatCode>
                <c:ptCount val="3"/>
                <c:pt idx="0">
                  <c:v>-207</c:v>
                </c:pt>
                <c:pt idx="1">
                  <c:v>76</c:v>
                </c:pt>
                <c:pt idx="2">
                  <c:v>1058</c:v>
                </c:pt>
              </c:numCache>
            </c:numRef>
          </c:val>
          <c:extLst>
            <c:ext xmlns:c16="http://schemas.microsoft.com/office/drawing/2014/chart" uri="{C3380CC4-5D6E-409C-BE32-E72D297353CC}">
              <c16:uniqueId val="{00000000-67A0-4494-89E4-8C3218532CFB}"/>
            </c:ext>
          </c:extLst>
        </c:ser>
        <c:ser>
          <c:idx val="1"/>
          <c:order val="1"/>
          <c:tx>
            <c:strRef>
              <c:f>Blad5!$AE$18</c:f>
              <c:strCache>
                <c:ptCount val="1"/>
                <c:pt idx="0">
                  <c:v>2011</c:v>
                </c:pt>
              </c:strCache>
            </c:strRef>
          </c:tx>
          <c:spPr>
            <a:solidFill>
              <a:schemeClr val="accent3">
                <a:tint val="52000"/>
              </a:schemeClr>
            </a:solidFill>
            <a:ln>
              <a:noFill/>
            </a:ln>
            <a:effectLst/>
          </c:spPr>
          <c:invertIfNegative val="0"/>
          <c:dLbls>
            <c:delete val="1"/>
          </c:dLbls>
          <c:cat>
            <c:strRef>
              <c:f>Blad5!$AC$19:$AC$21</c:f>
              <c:strCache>
                <c:ptCount val="3"/>
                <c:pt idx="0">
                  <c:v>Flyttnetto egna länet</c:v>
                </c:pt>
                <c:pt idx="1">
                  <c:v>Flyttnetto övriga Sverige</c:v>
                </c:pt>
                <c:pt idx="2">
                  <c:v>Flyttnetto utlandet</c:v>
                </c:pt>
              </c:strCache>
            </c:strRef>
          </c:cat>
          <c:val>
            <c:numRef>
              <c:f>Blad5!$AE$19:$AE$21</c:f>
              <c:numCache>
                <c:formatCode>#,##0</c:formatCode>
                <c:ptCount val="3"/>
                <c:pt idx="0">
                  <c:v>-335</c:v>
                </c:pt>
                <c:pt idx="1">
                  <c:v>122</c:v>
                </c:pt>
                <c:pt idx="2">
                  <c:v>1103</c:v>
                </c:pt>
              </c:numCache>
            </c:numRef>
          </c:val>
          <c:extLst>
            <c:ext xmlns:c16="http://schemas.microsoft.com/office/drawing/2014/chart" uri="{C3380CC4-5D6E-409C-BE32-E72D297353CC}">
              <c16:uniqueId val="{00000001-67A0-4494-89E4-8C3218532CFB}"/>
            </c:ext>
          </c:extLst>
        </c:ser>
        <c:ser>
          <c:idx val="2"/>
          <c:order val="2"/>
          <c:tx>
            <c:strRef>
              <c:f>Blad5!$AF$18</c:f>
              <c:strCache>
                <c:ptCount val="1"/>
                <c:pt idx="0">
                  <c:v>2012</c:v>
                </c:pt>
              </c:strCache>
            </c:strRef>
          </c:tx>
          <c:spPr>
            <a:solidFill>
              <a:schemeClr val="accent3">
                <a:tint val="63000"/>
              </a:schemeClr>
            </a:solidFill>
            <a:ln>
              <a:noFill/>
            </a:ln>
            <a:effectLst/>
          </c:spPr>
          <c:invertIfNegative val="0"/>
          <c:dLbls>
            <c:delete val="1"/>
          </c:dLbls>
          <c:cat>
            <c:strRef>
              <c:f>Blad5!$AC$19:$AC$21</c:f>
              <c:strCache>
                <c:ptCount val="3"/>
                <c:pt idx="0">
                  <c:v>Flyttnetto egna länet</c:v>
                </c:pt>
                <c:pt idx="1">
                  <c:v>Flyttnetto övriga Sverige</c:v>
                </c:pt>
                <c:pt idx="2">
                  <c:v>Flyttnetto utlandet</c:v>
                </c:pt>
              </c:strCache>
            </c:strRef>
          </c:cat>
          <c:val>
            <c:numRef>
              <c:f>Blad5!$AF$19:$AF$21</c:f>
              <c:numCache>
                <c:formatCode>#,##0</c:formatCode>
                <c:ptCount val="3"/>
                <c:pt idx="0">
                  <c:v>72</c:v>
                </c:pt>
                <c:pt idx="1">
                  <c:v>-50</c:v>
                </c:pt>
                <c:pt idx="2">
                  <c:v>1156</c:v>
                </c:pt>
              </c:numCache>
            </c:numRef>
          </c:val>
          <c:extLst>
            <c:ext xmlns:c16="http://schemas.microsoft.com/office/drawing/2014/chart" uri="{C3380CC4-5D6E-409C-BE32-E72D297353CC}">
              <c16:uniqueId val="{00000002-67A0-4494-89E4-8C3218532CFB}"/>
            </c:ext>
          </c:extLst>
        </c:ser>
        <c:ser>
          <c:idx val="3"/>
          <c:order val="3"/>
          <c:tx>
            <c:strRef>
              <c:f>Blad5!$AG$18</c:f>
              <c:strCache>
                <c:ptCount val="1"/>
                <c:pt idx="0">
                  <c:v>2013</c:v>
                </c:pt>
              </c:strCache>
            </c:strRef>
          </c:tx>
          <c:spPr>
            <a:solidFill>
              <a:schemeClr val="accent3">
                <a:tint val="74000"/>
              </a:schemeClr>
            </a:solidFill>
            <a:ln>
              <a:noFill/>
            </a:ln>
            <a:effectLst/>
          </c:spPr>
          <c:invertIfNegative val="0"/>
          <c:dLbls>
            <c:delete val="1"/>
          </c:dLbls>
          <c:cat>
            <c:strRef>
              <c:f>Blad5!$AC$19:$AC$21</c:f>
              <c:strCache>
                <c:ptCount val="3"/>
                <c:pt idx="0">
                  <c:v>Flyttnetto egna länet</c:v>
                </c:pt>
                <c:pt idx="1">
                  <c:v>Flyttnetto övriga Sverige</c:v>
                </c:pt>
                <c:pt idx="2">
                  <c:v>Flyttnetto utlandet</c:v>
                </c:pt>
              </c:strCache>
            </c:strRef>
          </c:cat>
          <c:val>
            <c:numRef>
              <c:f>Blad5!$AG$19:$AG$21</c:f>
              <c:numCache>
                <c:formatCode>#,##0</c:formatCode>
                <c:ptCount val="3"/>
                <c:pt idx="0">
                  <c:v>-233</c:v>
                </c:pt>
                <c:pt idx="1">
                  <c:v>67</c:v>
                </c:pt>
                <c:pt idx="2">
                  <c:v>919</c:v>
                </c:pt>
              </c:numCache>
            </c:numRef>
          </c:val>
          <c:extLst>
            <c:ext xmlns:c16="http://schemas.microsoft.com/office/drawing/2014/chart" uri="{C3380CC4-5D6E-409C-BE32-E72D297353CC}">
              <c16:uniqueId val="{00000003-67A0-4494-89E4-8C3218532CFB}"/>
            </c:ext>
          </c:extLst>
        </c:ser>
        <c:ser>
          <c:idx val="4"/>
          <c:order val="4"/>
          <c:tx>
            <c:strRef>
              <c:f>Blad5!$AH$18</c:f>
              <c:strCache>
                <c:ptCount val="1"/>
                <c:pt idx="0">
                  <c:v>2014</c:v>
                </c:pt>
              </c:strCache>
            </c:strRef>
          </c:tx>
          <c:spPr>
            <a:solidFill>
              <a:schemeClr val="accent3">
                <a:tint val="84000"/>
              </a:schemeClr>
            </a:solidFill>
            <a:ln>
              <a:noFill/>
            </a:ln>
            <a:effectLst/>
          </c:spPr>
          <c:invertIfNegative val="0"/>
          <c:dLbls>
            <c:delete val="1"/>
          </c:dLbls>
          <c:cat>
            <c:strRef>
              <c:f>Blad5!$AC$19:$AC$21</c:f>
              <c:strCache>
                <c:ptCount val="3"/>
                <c:pt idx="0">
                  <c:v>Flyttnetto egna länet</c:v>
                </c:pt>
                <c:pt idx="1">
                  <c:v>Flyttnetto övriga Sverige</c:v>
                </c:pt>
                <c:pt idx="2">
                  <c:v>Flyttnetto utlandet</c:v>
                </c:pt>
              </c:strCache>
            </c:strRef>
          </c:cat>
          <c:val>
            <c:numRef>
              <c:f>Blad5!$AH$19:$AH$21</c:f>
              <c:numCache>
                <c:formatCode>#,##0</c:formatCode>
                <c:ptCount val="3"/>
                <c:pt idx="0">
                  <c:v>-10</c:v>
                </c:pt>
                <c:pt idx="1">
                  <c:v>33</c:v>
                </c:pt>
                <c:pt idx="2">
                  <c:v>851</c:v>
                </c:pt>
              </c:numCache>
            </c:numRef>
          </c:val>
          <c:extLst>
            <c:ext xmlns:c16="http://schemas.microsoft.com/office/drawing/2014/chart" uri="{C3380CC4-5D6E-409C-BE32-E72D297353CC}">
              <c16:uniqueId val="{00000004-67A0-4494-89E4-8C3218532CFB}"/>
            </c:ext>
          </c:extLst>
        </c:ser>
        <c:ser>
          <c:idx val="5"/>
          <c:order val="5"/>
          <c:tx>
            <c:strRef>
              <c:f>Blad5!$AI$18</c:f>
              <c:strCache>
                <c:ptCount val="1"/>
                <c:pt idx="0">
                  <c:v>2015</c:v>
                </c:pt>
              </c:strCache>
            </c:strRef>
          </c:tx>
          <c:spPr>
            <a:solidFill>
              <a:schemeClr val="accent3">
                <a:tint val="95000"/>
              </a:schemeClr>
            </a:solidFill>
            <a:ln>
              <a:noFill/>
            </a:ln>
            <a:effectLst/>
          </c:spPr>
          <c:invertIfNegative val="0"/>
          <c:dLbls>
            <c:delete val="1"/>
          </c:dLbls>
          <c:cat>
            <c:strRef>
              <c:f>Blad5!$AC$19:$AC$21</c:f>
              <c:strCache>
                <c:ptCount val="3"/>
                <c:pt idx="0">
                  <c:v>Flyttnetto egna länet</c:v>
                </c:pt>
                <c:pt idx="1">
                  <c:v>Flyttnetto övriga Sverige</c:v>
                </c:pt>
                <c:pt idx="2">
                  <c:v>Flyttnetto utlandet</c:v>
                </c:pt>
              </c:strCache>
            </c:strRef>
          </c:cat>
          <c:val>
            <c:numRef>
              <c:f>Blad5!$AI$19:$AI$21</c:f>
              <c:numCache>
                <c:formatCode>#,##0</c:formatCode>
                <c:ptCount val="3"/>
                <c:pt idx="0">
                  <c:v>-442</c:v>
                </c:pt>
                <c:pt idx="1">
                  <c:v>-176</c:v>
                </c:pt>
                <c:pt idx="2">
                  <c:v>1041</c:v>
                </c:pt>
              </c:numCache>
            </c:numRef>
          </c:val>
          <c:extLst>
            <c:ext xmlns:c16="http://schemas.microsoft.com/office/drawing/2014/chart" uri="{C3380CC4-5D6E-409C-BE32-E72D297353CC}">
              <c16:uniqueId val="{00000005-67A0-4494-89E4-8C3218532CFB}"/>
            </c:ext>
          </c:extLst>
        </c:ser>
        <c:ser>
          <c:idx val="6"/>
          <c:order val="6"/>
          <c:tx>
            <c:strRef>
              <c:f>Blad5!$AJ$18</c:f>
              <c:strCache>
                <c:ptCount val="1"/>
                <c:pt idx="0">
                  <c:v>2016</c:v>
                </c:pt>
              </c:strCache>
            </c:strRef>
          </c:tx>
          <c:spPr>
            <a:solidFill>
              <a:schemeClr val="accent3">
                <a:shade val="94000"/>
              </a:schemeClr>
            </a:solidFill>
            <a:ln>
              <a:noFill/>
            </a:ln>
            <a:effectLst/>
          </c:spPr>
          <c:invertIfNegative val="0"/>
          <c:dLbls>
            <c:delete val="1"/>
          </c:dLbls>
          <c:cat>
            <c:strRef>
              <c:f>Blad5!$AC$19:$AC$21</c:f>
              <c:strCache>
                <c:ptCount val="3"/>
                <c:pt idx="0">
                  <c:v>Flyttnetto egna länet</c:v>
                </c:pt>
                <c:pt idx="1">
                  <c:v>Flyttnetto övriga Sverige</c:v>
                </c:pt>
                <c:pt idx="2">
                  <c:v>Flyttnetto utlandet</c:v>
                </c:pt>
              </c:strCache>
            </c:strRef>
          </c:cat>
          <c:val>
            <c:numRef>
              <c:f>Blad5!$AJ$19:$AJ$21</c:f>
              <c:numCache>
                <c:formatCode>#,##0</c:formatCode>
                <c:ptCount val="3"/>
                <c:pt idx="0">
                  <c:v>474</c:v>
                </c:pt>
                <c:pt idx="1">
                  <c:v>-142</c:v>
                </c:pt>
                <c:pt idx="2">
                  <c:v>1189</c:v>
                </c:pt>
              </c:numCache>
            </c:numRef>
          </c:val>
          <c:extLst>
            <c:ext xmlns:c16="http://schemas.microsoft.com/office/drawing/2014/chart" uri="{C3380CC4-5D6E-409C-BE32-E72D297353CC}">
              <c16:uniqueId val="{00000006-67A0-4494-89E4-8C3218532CFB}"/>
            </c:ext>
          </c:extLst>
        </c:ser>
        <c:ser>
          <c:idx val="7"/>
          <c:order val="7"/>
          <c:tx>
            <c:strRef>
              <c:f>Blad5!$AK$18</c:f>
              <c:strCache>
                <c:ptCount val="1"/>
                <c:pt idx="0">
                  <c:v>2017</c:v>
                </c:pt>
              </c:strCache>
            </c:strRef>
          </c:tx>
          <c:spPr>
            <a:solidFill>
              <a:schemeClr val="accent3">
                <a:shade val="83000"/>
              </a:schemeClr>
            </a:solidFill>
            <a:ln>
              <a:noFill/>
            </a:ln>
            <a:effectLst/>
          </c:spPr>
          <c:invertIfNegative val="0"/>
          <c:dLbls>
            <c:delete val="1"/>
          </c:dLbls>
          <c:cat>
            <c:strRef>
              <c:f>Blad5!$AC$19:$AC$21</c:f>
              <c:strCache>
                <c:ptCount val="3"/>
                <c:pt idx="0">
                  <c:v>Flyttnetto egna länet</c:v>
                </c:pt>
                <c:pt idx="1">
                  <c:v>Flyttnetto övriga Sverige</c:v>
                </c:pt>
                <c:pt idx="2">
                  <c:v>Flyttnetto utlandet</c:v>
                </c:pt>
              </c:strCache>
            </c:strRef>
          </c:cat>
          <c:val>
            <c:numRef>
              <c:f>Blad5!$AK$19:$AK$21</c:f>
              <c:numCache>
                <c:formatCode>#,##0</c:formatCode>
                <c:ptCount val="3"/>
                <c:pt idx="0">
                  <c:v>380</c:v>
                </c:pt>
                <c:pt idx="1">
                  <c:v>46</c:v>
                </c:pt>
                <c:pt idx="2">
                  <c:v>1370</c:v>
                </c:pt>
              </c:numCache>
            </c:numRef>
          </c:val>
          <c:extLst>
            <c:ext xmlns:c16="http://schemas.microsoft.com/office/drawing/2014/chart" uri="{C3380CC4-5D6E-409C-BE32-E72D297353CC}">
              <c16:uniqueId val="{00000007-67A0-4494-89E4-8C3218532CFB}"/>
            </c:ext>
          </c:extLst>
        </c:ser>
        <c:ser>
          <c:idx val="8"/>
          <c:order val="8"/>
          <c:tx>
            <c:strRef>
              <c:f>Blad5!$AL$18</c:f>
              <c:strCache>
                <c:ptCount val="1"/>
                <c:pt idx="0">
                  <c:v>2018</c:v>
                </c:pt>
              </c:strCache>
            </c:strRef>
          </c:tx>
          <c:spPr>
            <a:solidFill>
              <a:schemeClr val="accent3">
                <a:shade val="73000"/>
              </a:schemeClr>
            </a:solidFill>
            <a:ln>
              <a:noFill/>
            </a:ln>
            <a:effectLst/>
          </c:spPr>
          <c:invertIfNegative val="0"/>
          <c:dLbls>
            <c:delete val="1"/>
          </c:dLbls>
          <c:cat>
            <c:strRef>
              <c:f>Blad5!$AC$19:$AC$21</c:f>
              <c:strCache>
                <c:ptCount val="3"/>
                <c:pt idx="0">
                  <c:v>Flyttnetto egna länet</c:v>
                </c:pt>
                <c:pt idx="1">
                  <c:v>Flyttnetto övriga Sverige</c:v>
                </c:pt>
                <c:pt idx="2">
                  <c:v>Flyttnetto utlandet</c:v>
                </c:pt>
              </c:strCache>
            </c:strRef>
          </c:cat>
          <c:val>
            <c:numRef>
              <c:f>Blad5!$AL$19:$AL$21</c:f>
              <c:numCache>
                <c:formatCode>#,##0</c:formatCode>
                <c:ptCount val="3"/>
                <c:pt idx="0">
                  <c:v>-498</c:v>
                </c:pt>
                <c:pt idx="1">
                  <c:v>-113</c:v>
                </c:pt>
                <c:pt idx="2">
                  <c:v>1637</c:v>
                </c:pt>
              </c:numCache>
            </c:numRef>
          </c:val>
          <c:extLst>
            <c:ext xmlns:c16="http://schemas.microsoft.com/office/drawing/2014/chart" uri="{C3380CC4-5D6E-409C-BE32-E72D297353CC}">
              <c16:uniqueId val="{00000008-67A0-4494-89E4-8C3218532CFB}"/>
            </c:ext>
          </c:extLst>
        </c:ser>
        <c:ser>
          <c:idx val="9"/>
          <c:order val="9"/>
          <c:tx>
            <c:strRef>
              <c:f>Blad5!$AM$18</c:f>
              <c:strCache>
                <c:ptCount val="1"/>
                <c:pt idx="0">
                  <c:v>2019</c:v>
                </c:pt>
              </c:strCache>
            </c:strRef>
          </c:tx>
          <c:spPr>
            <a:solidFill>
              <a:schemeClr val="accent3">
                <a:shade val="62000"/>
              </a:schemeClr>
            </a:solidFill>
            <a:ln>
              <a:noFill/>
            </a:ln>
            <a:effectLst/>
          </c:spPr>
          <c:invertIfNegative val="0"/>
          <c:dLbls>
            <c:delete val="1"/>
          </c:dLbls>
          <c:cat>
            <c:strRef>
              <c:f>Blad5!$AC$19:$AC$21</c:f>
              <c:strCache>
                <c:ptCount val="3"/>
                <c:pt idx="0">
                  <c:v>Flyttnetto egna länet</c:v>
                </c:pt>
                <c:pt idx="1">
                  <c:v>Flyttnetto övriga Sverige</c:v>
                </c:pt>
                <c:pt idx="2">
                  <c:v>Flyttnetto utlandet</c:v>
                </c:pt>
              </c:strCache>
            </c:strRef>
          </c:cat>
          <c:val>
            <c:numRef>
              <c:f>Blad5!$AM$19:$AM$21</c:f>
              <c:numCache>
                <c:formatCode>#,##0</c:formatCode>
                <c:ptCount val="3"/>
                <c:pt idx="0">
                  <c:v>-983</c:v>
                </c:pt>
                <c:pt idx="1">
                  <c:v>16</c:v>
                </c:pt>
                <c:pt idx="2">
                  <c:v>1362</c:v>
                </c:pt>
              </c:numCache>
            </c:numRef>
          </c:val>
          <c:extLst>
            <c:ext xmlns:c16="http://schemas.microsoft.com/office/drawing/2014/chart" uri="{C3380CC4-5D6E-409C-BE32-E72D297353CC}">
              <c16:uniqueId val="{00000009-67A0-4494-89E4-8C3218532CFB}"/>
            </c:ext>
          </c:extLst>
        </c:ser>
        <c:ser>
          <c:idx val="10"/>
          <c:order val="10"/>
          <c:tx>
            <c:strRef>
              <c:f>Blad5!$AN$18</c:f>
              <c:strCache>
                <c:ptCount val="1"/>
                <c:pt idx="0">
                  <c:v>2020</c:v>
                </c:pt>
              </c:strCache>
            </c:strRef>
          </c:tx>
          <c:spPr>
            <a:solidFill>
              <a:schemeClr val="accent3">
                <a:shade val="51000"/>
              </a:schemeClr>
            </a:solidFill>
            <a:ln>
              <a:noFill/>
            </a:ln>
            <a:effectLst/>
          </c:spPr>
          <c:invertIfNegative val="0"/>
          <c:dLbls>
            <c:delete val="1"/>
          </c:dLbls>
          <c:cat>
            <c:strRef>
              <c:f>Blad5!$AC$19:$AC$21</c:f>
              <c:strCache>
                <c:ptCount val="3"/>
                <c:pt idx="0">
                  <c:v>Flyttnetto egna länet</c:v>
                </c:pt>
                <c:pt idx="1">
                  <c:v>Flyttnetto övriga Sverige</c:v>
                </c:pt>
                <c:pt idx="2">
                  <c:v>Flyttnetto utlandet</c:v>
                </c:pt>
              </c:strCache>
            </c:strRef>
          </c:cat>
          <c:val>
            <c:numRef>
              <c:f>Blad5!$AN$19:$AN$21</c:f>
              <c:numCache>
                <c:formatCode>#,##0</c:formatCode>
                <c:ptCount val="3"/>
                <c:pt idx="0">
                  <c:v>-467</c:v>
                </c:pt>
                <c:pt idx="1">
                  <c:v>-348</c:v>
                </c:pt>
                <c:pt idx="2">
                  <c:v>552</c:v>
                </c:pt>
              </c:numCache>
            </c:numRef>
          </c:val>
          <c:extLst>
            <c:ext xmlns:c16="http://schemas.microsoft.com/office/drawing/2014/chart" uri="{C3380CC4-5D6E-409C-BE32-E72D297353CC}">
              <c16:uniqueId val="{0000000A-67A0-4494-89E4-8C3218532CFB}"/>
            </c:ext>
          </c:extLst>
        </c:ser>
        <c:ser>
          <c:idx val="11"/>
          <c:order val="11"/>
          <c:tx>
            <c:strRef>
              <c:f>Blad5!$AO$18</c:f>
              <c:strCache>
                <c:ptCount val="1"/>
                <c:pt idx="0">
                  <c:v>2021</c:v>
                </c:pt>
              </c:strCache>
            </c:strRef>
          </c:tx>
          <c:spPr>
            <a:solidFill>
              <a:srgbClr val="FF0000"/>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Blad5!$AC$19:$AC$21</c:f>
              <c:strCache>
                <c:ptCount val="3"/>
                <c:pt idx="0">
                  <c:v>Flyttnetto egna länet</c:v>
                </c:pt>
                <c:pt idx="1">
                  <c:v>Flyttnetto övriga Sverige</c:v>
                </c:pt>
                <c:pt idx="2">
                  <c:v>Flyttnetto utlandet</c:v>
                </c:pt>
              </c:strCache>
            </c:strRef>
          </c:cat>
          <c:val>
            <c:numRef>
              <c:f>Blad5!$AO$19:$AO$21</c:f>
              <c:numCache>
                <c:formatCode>#,##0</c:formatCode>
                <c:ptCount val="3"/>
                <c:pt idx="0">
                  <c:v>-385</c:v>
                </c:pt>
                <c:pt idx="1">
                  <c:v>-398</c:v>
                </c:pt>
                <c:pt idx="2">
                  <c:v>719</c:v>
                </c:pt>
              </c:numCache>
            </c:numRef>
          </c:val>
          <c:extLst>
            <c:ext xmlns:c16="http://schemas.microsoft.com/office/drawing/2014/chart" uri="{C3380CC4-5D6E-409C-BE32-E72D297353CC}">
              <c16:uniqueId val="{0000000B-67A0-4494-89E4-8C3218532CFB}"/>
            </c:ext>
          </c:extLst>
        </c:ser>
        <c:dLbls>
          <c:dLblPos val="outEnd"/>
          <c:showLegendKey val="0"/>
          <c:showVal val="1"/>
          <c:showCatName val="0"/>
          <c:showSerName val="0"/>
          <c:showPercent val="0"/>
          <c:showBubbleSize val="0"/>
        </c:dLbls>
        <c:gapWidth val="219"/>
        <c:overlap val="-27"/>
        <c:axId val="900715976"/>
        <c:axId val="900719912"/>
      </c:barChart>
      <c:catAx>
        <c:axId val="90071597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sv-SE"/>
          </a:p>
        </c:txPr>
        <c:crossAx val="900719912"/>
        <c:crosses val="autoZero"/>
        <c:auto val="1"/>
        <c:lblAlgn val="ctr"/>
        <c:lblOffset val="100"/>
        <c:noMultiLvlLbl val="0"/>
      </c:catAx>
      <c:valAx>
        <c:axId val="90071991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90071597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sz="1200"/>
      </a:pPr>
      <a:endParaRPr lang="sv-S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lgn="ctr" rtl="0">
              <a:defRPr sz="2000" b="0" i="0" u="none" strike="noStrike" kern="1200" spc="0" baseline="0">
                <a:solidFill>
                  <a:schemeClr val="tx1">
                    <a:lumMod val="65000"/>
                    <a:lumOff val="35000"/>
                  </a:schemeClr>
                </a:solidFill>
                <a:latin typeface="+mn-lt"/>
                <a:ea typeface="+mn-ea"/>
                <a:cs typeface="+mn-cs"/>
              </a:defRPr>
            </a:pPr>
            <a:r>
              <a:rPr lang="sv-SE" sz="2000"/>
              <a:t>Flyttnetto Huddinge, uppdelat på ålder 2010-2021</a:t>
            </a:r>
          </a:p>
        </c:rich>
      </c:tx>
      <c:overlay val="0"/>
      <c:spPr>
        <a:noFill/>
        <a:ln>
          <a:noFill/>
        </a:ln>
        <a:effectLst/>
      </c:spPr>
      <c:txPr>
        <a:bodyPr rot="0" spcFirstLastPara="1" vertOverflow="ellipsis" vert="horz" wrap="square" anchor="ctr" anchorCtr="1"/>
        <a:lstStyle/>
        <a:p>
          <a:pPr algn="ctr" rtl="0">
            <a:defRPr sz="20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Blad6!$B$1</c:f>
              <c:strCache>
                <c:ptCount val="1"/>
                <c:pt idx="0">
                  <c:v>2010</c:v>
                </c:pt>
              </c:strCache>
            </c:strRef>
          </c:tx>
          <c:spPr>
            <a:solidFill>
              <a:schemeClr val="accent2">
                <a:tint val="41000"/>
              </a:schemeClr>
            </a:solidFill>
            <a:ln>
              <a:noFill/>
            </a:ln>
            <a:effectLst/>
          </c:spPr>
          <c:invertIfNegative val="0"/>
          <c:dLbls>
            <c:delete val="1"/>
          </c:dLbls>
          <c:cat>
            <c:strRef>
              <c:f>Blad6!$A$2:$A$11</c:f>
              <c:strCache>
                <c:ptCount val="10"/>
                <c:pt idx="0">
                  <c:v>0-4 år</c:v>
                </c:pt>
                <c:pt idx="1">
                  <c:v>5-14 år</c:v>
                </c:pt>
                <c:pt idx="2">
                  <c:v>15-24 år</c:v>
                </c:pt>
                <c:pt idx="3">
                  <c:v>25-34 år</c:v>
                </c:pt>
                <c:pt idx="4">
                  <c:v>35-44 år</c:v>
                </c:pt>
                <c:pt idx="5">
                  <c:v>45-54 år</c:v>
                </c:pt>
                <c:pt idx="6">
                  <c:v>55-64 år</c:v>
                </c:pt>
                <c:pt idx="7">
                  <c:v>65-74 år</c:v>
                </c:pt>
                <c:pt idx="8">
                  <c:v>75-84 år</c:v>
                </c:pt>
                <c:pt idx="9">
                  <c:v>85 år +</c:v>
                </c:pt>
              </c:strCache>
            </c:strRef>
          </c:cat>
          <c:val>
            <c:numRef>
              <c:f>Blad6!$B$2:$B$11</c:f>
              <c:numCache>
                <c:formatCode>0</c:formatCode>
                <c:ptCount val="10"/>
                <c:pt idx="0">
                  <c:v>239</c:v>
                </c:pt>
                <c:pt idx="1">
                  <c:v>85</c:v>
                </c:pt>
                <c:pt idx="2">
                  <c:v>101</c:v>
                </c:pt>
                <c:pt idx="3">
                  <c:v>526</c:v>
                </c:pt>
                <c:pt idx="4">
                  <c:v>253</c:v>
                </c:pt>
                <c:pt idx="5">
                  <c:v>-2</c:v>
                </c:pt>
                <c:pt idx="6">
                  <c:v>-161</c:v>
                </c:pt>
                <c:pt idx="7">
                  <c:v>-80</c:v>
                </c:pt>
                <c:pt idx="8">
                  <c:v>-24</c:v>
                </c:pt>
                <c:pt idx="9">
                  <c:v>-10</c:v>
                </c:pt>
              </c:numCache>
            </c:numRef>
          </c:val>
          <c:extLst>
            <c:ext xmlns:c16="http://schemas.microsoft.com/office/drawing/2014/chart" uri="{C3380CC4-5D6E-409C-BE32-E72D297353CC}">
              <c16:uniqueId val="{00000000-EF9B-4FBA-8273-5D24652C3DD7}"/>
            </c:ext>
          </c:extLst>
        </c:ser>
        <c:ser>
          <c:idx val="1"/>
          <c:order val="1"/>
          <c:tx>
            <c:strRef>
              <c:f>Blad6!$C$1</c:f>
              <c:strCache>
                <c:ptCount val="1"/>
                <c:pt idx="0">
                  <c:v>2011</c:v>
                </c:pt>
              </c:strCache>
            </c:strRef>
          </c:tx>
          <c:spPr>
            <a:solidFill>
              <a:schemeClr val="accent2">
                <a:tint val="52000"/>
              </a:schemeClr>
            </a:solidFill>
            <a:ln>
              <a:noFill/>
            </a:ln>
            <a:effectLst/>
          </c:spPr>
          <c:invertIfNegative val="0"/>
          <c:dLbls>
            <c:delete val="1"/>
          </c:dLbls>
          <c:cat>
            <c:strRef>
              <c:f>Blad6!$A$2:$A$11</c:f>
              <c:strCache>
                <c:ptCount val="10"/>
                <c:pt idx="0">
                  <c:v>0-4 år</c:v>
                </c:pt>
                <c:pt idx="1">
                  <c:v>5-14 år</c:v>
                </c:pt>
                <c:pt idx="2">
                  <c:v>15-24 år</c:v>
                </c:pt>
                <c:pt idx="3">
                  <c:v>25-34 år</c:v>
                </c:pt>
                <c:pt idx="4">
                  <c:v>35-44 år</c:v>
                </c:pt>
                <c:pt idx="5">
                  <c:v>45-54 år</c:v>
                </c:pt>
                <c:pt idx="6">
                  <c:v>55-64 år</c:v>
                </c:pt>
                <c:pt idx="7">
                  <c:v>65-74 år</c:v>
                </c:pt>
                <c:pt idx="8">
                  <c:v>75-84 år</c:v>
                </c:pt>
                <c:pt idx="9">
                  <c:v>85 år +</c:v>
                </c:pt>
              </c:strCache>
            </c:strRef>
          </c:cat>
          <c:val>
            <c:numRef>
              <c:f>Blad6!$C$2:$C$11</c:f>
              <c:numCache>
                <c:formatCode>0</c:formatCode>
                <c:ptCount val="10"/>
                <c:pt idx="0">
                  <c:v>298</c:v>
                </c:pt>
                <c:pt idx="1">
                  <c:v>147</c:v>
                </c:pt>
                <c:pt idx="2">
                  <c:v>-32</c:v>
                </c:pt>
                <c:pt idx="3">
                  <c:v>361</c:v>
                </c:pt>
                <c:pt idx="4">
                  <c:v>342</c:v>
                </c:pt>
                <c:pt idx="5">
                  <c:v>-15</c:v>
                </c:pt>
                <c:pt idx="6">
                  <c:v>-99</c:v>
                </c:pt>
                <c:pt idx="7">
                  <c:v>-73</c:v>
                </c:pt>
                <c:pt idx="8">
                  <c:v>-17</c:v>
                </c:pt>
                <c:pt idx="9">
                  <c:v>-22</c:v>
                </c:pt>
              </c:numCache>
            </c:numRef>
          </c:val>
          <c:extLst>
            <c:ext xmlns:c16="http://schemas.microsoft.com/office/drawing/2014/chart" uri="{C3380CC4-5D6E-409C-BE32-E72D297353CC}">
              <c16:uniqueId val="{00000001-EF9B-4FBA-8273-5D24652C3DD7}"/>
            </c:ext>
          </c:extLst>
        </c:ser>
        <c:ser>
          <c:idx val="2"/>
          <c:order val="2"/>
          <c:tx>
            <c:strRef>
              <c:f>Blad6!$D$1</c:f>
              <c:strCache>
                <c:ptCount val="1"/>
                <c:pt idx="0">
                  <c:v>2012</c:v>
                </c:pt>
              </c:strCache>
            </c:strRef>
          </c:tx>
          <c:spPr>
            <a:solidFill>
              <a:schemeClr val="accent2">
                <a:tint val="63000"/>
              </a:schemeClr>
            </a:solidFill>
            <a:ln>
              <a:noFill/>
            </a:ln>
            <a:effectLst/>
          </c:spPr>
          <c:invertIfNegative val="0"/>
          <c:dLbls>
            <c:delete val="1"/>
          </c:dLbls>
          <c:cat>
            <c:strRef>
              <c:f>Blad6!$A$2:$A$11</c:f>
              <c:strCache>
                <c:ptCount val="10"/>
                <c:pt idx="0">
                  <c:v>0-4 år</c:v>
                </c:pt>
                <c:pt idx="1">
                  <c:v>5-14 år</c:v>
                </c:pt>
                <c:pt idx="2">
                  <c:v>15-24 år</c:v>
                </c:pt>
                <c:pt idx="3">
                  <c:v>25-34 år</c:v>
                </c:pt>
                <c:pt idx="4">
                  <c:v>35-44 år</c:v>
                </c:pt>
                <c:pt idx="5">
                  <c:v>45-54 år</c:v>
                </c:pt>
                <c:pt idx="6">
                  <c:v>55-64 år</c:v>
                </c:pt>
                <c:pt idx="7">
                  <c:v>65-74 år</c:v>
                </c:pt>
                <c:pt idx="8">
                  <c:v>75-84 år</c:v>
                </c:pt>
                <c:pt idx="9">
                  <c:v>85 år +</c:v>
                </c:pt>
              </c:strCache>
            </c:strRef>
          </c:cat>
          <c:val>
            <c:numRef>
              <c:f>Blad6!$D$2:$D$11</c:f>
              <c:numCache>
                <c:formatCode>0</c:formatCode>
                <c:ptCount val="10"/>
                <c:pt idx="0">
                  <c:v>263</c:v>
                </c:pt>
                <c:pt idx="1">
                  <c:v>152</c:v>
                </c:pt>
                <c:pt idx="2">
                  <c:v>70</c:v>
                </c:pt>
                <c:pt idx="3">
                  <c:v>565</c:v>
                </c:pt>
                <c:pt idx="4">
                  <c:v>431</c:v>
                </c:pt>
                <c:pt idx="5">
                  <c:v>-108</c:v>
                </c:pt>
                <c:pt idx="6">
                  <c:v>-100</c:v>
                </c:pt>
                <c:pt idx="7">
                  <c:v>-75</c:v>
                </c:pt>
                <c:pt idx="8">
                  <c:v>-18</c:v>
                </c:pt>
                <c:pt idx="9">
                  <c:v>-2</c:v>
                </c:pt>
              </c:numCache>
            </c:numRef>
          </c:val>
          <c:extLst>
            <c:ext xmlns:c16="http://schemas.microsoft.com/office/drawing/2014/chart" uri="{C3380CC4-5D6E-409C-BE32-E72D297353CC}">
              <c16:uniqueId val="{00000002-EF9B-4FBA-8273-5D24652C3DD7}"/>
            </c:ext>
          </c:extLst>
        </c:ser>
        <c:ser>
          <c:idx val="3"/>
          <c:order val="3"/>
          <c:tx>
            <c:strRef>
              <c:f>Blad6!$E$1</c:f>
              <c:strCache>
                <c:ptCount val="1"/>
                <c:pt idx="0">
                  <c:v>2013</c:v>
                </c:pt>
              </c:strCache>
            </c:strRef>
          </c:tx>
          <c:spPr>
            <a:solidFill>
              <a:schemeClr val="accent2">
                <a:tint val="74000"/>
              </a:schemeClr>
            </a:solidFill>
            <a:ln>
              <a:noFill/>
            </a:ln>
            <a:effectLst/>
          </c:spPr>
          <c:invertIfNegative val="0"/>
          <c:dLbls>
            <c:delete val="1"/>
          </c:dLbls>
          <c:cat>
            <c:strRef>
              <c:f>Blad6!$A$2:$A$11</c:f>
              <c:strCache>
                <c:ptCount val="10"/>
                <c:pt idx="0">
                  <c:v>0-4 år</c:v>
                </c:pt>
                <c:pt idx="1">
                  <c:v>5-14 år</c:v>
                </c:pt>
                <c:pt idx="2">
                  <c:v>15-24 år</c:v>
                </c:pt>
                <c:pt idx="3">
                  <c:v>25-34 år</c:v>
                </c:pt>
                <c:pt idx="4">
                  <c:v>35-44 år</c:v>
                </c:pt>
                <c:pt idx="5">
                  <c:v>45-54 år</c:v>
                </c:pt>
                <c:pt idx="6">
                  <c:v>55-64 år</c:v>
                </c:pt>
                <c:pt idx="7">
                  <c:v>65-74 år</c:v>
                </c:pt>
                <c:pt idx="8">
                  <c:v>75-84 år</c:v>
                </c:pt>
                <c:pt idx="9">
                  <c:v>85 år +</c:v>
                </c:pt>
              </c:strCache>
            </c:strRef>
          </c:cat>
          <c:val>
            <c:numRef>
              <c:f>Blad6!$E$2:$E$11</c:f>
              <c:numCache>
                <c:formatCode>0</c:formatCode>
                <c:ptCount val="10"/>
                <c:pt idx="0">
                  <c:v>250</c:v>
                </c:pt>
                <c:pt idx="1">
                  <c:v>141</c:v>
                </c:pt>
                <c:pt idx="2">
                  <c:v>18</c:v>
                </c:pt>
                <c:pt idx="3">
                  <c:v>344</c:v>
                </c:pt>
                <c:pt idx="4">
                  <c:v>261</c:v>
                </c:pt>
                <c:pt idx="5">
                  <c:v>-64</c:v>
                </c:pt>
                <c:pt idx="6">
                  <c:v>-137</c:v>
                </c:pt>
                <c:pt idx="7">
                  <c:v>-44</c:v>
                </c:pt>
                <c:pt idx="8">
                  <c:v>-11</c:v>
                </c:pt>
                <c:pt idx="9">
                  <c:v>-5</c:v>
                </c:pt>
              </c:numCache>
            </c:numRef>
          </c:val>
          <c:extLst>
            <c:ext xmlns:c16="http://schemas.microsoft.com/office/drawing/2014/chart" uri="{C3380CC4-5D6E-409C-BE32-E72D297353CC}">
              <c16:uniqueId val="{00000003-EF9B-4FBA-8273-5D24652C3DD7}"/>
            </c:ext>
          </c:extLst>
        </c:ser>
        <c:ser>
          <c:idx val="4"/>
          <c:order val="4"/>
          <c:tx>
            <c:strRef>
              <c:f>Blad6!$F$1</c:f>
              <c:strCache>
                <c:ptCount val="1"/>
                <c:pt idx="0">
                  <c:v>2014</c:v>
                </c:pt>
              </c:strCache>
            </c:strRef>
          </c:tx>
          <c:spPr>
            <a:solidFill>
              <a:schemeClr val="accent2">
                <a:tint val="84000"/>
              </a:schemeClr>
            </a:solidFill>
            <a:ln>
              <a:noFill/>
            </a:ln>
            <a:effectLst/>
          </c:spPr>
          <c:invertIfNegative val="0"/>
          <c:dLbls>
            <c:delete val="1"/>
          </c:dLbls>
          <c:cat>
            <c:strRef>
              <c:f>Blad6!$A$2:$A$11</c:f>
              <c:strCache>
                <c:ptCount val="10"/>
                <c:pt idx="0">
                  <c:v>0-4 år</c:v>
                </c:pt>
                <c:pt idx="1">
                  <c:v>5-14 år</c:v>
                </c:pt>
                <c:pt idx="2">
                  <c:v>15-24 år</c:v>
                </c:pt>
                <c:pt idx="3">
                  <c:v>25-34 år</c:v>
                </c:pt>
                <c:pt idx="4">
                  <c:v>35-44 år</c:v>
                </c:pt>
                <c:pt idx="5">
                  <c:v>45-54 år</c:v>
                </c:pt>
                <c:pt idx="6">
                  <c:v>55-64 år</c:v>
                </c:pt>
                <c:pt idx="7">
                  <c:v>65-74 år</c:v>
                </c:pt>
                <c:pt idx="8">
                  <c:v>75-84 år</c:v>
                </c:pt>
                <c:pt idx="9">
                  <c:v>85 år +</c:v>
                </c:pt>
              </c:strCache>
            </c:strRef>
          </c:cat>
          <c:val>
            <c:numRef>
              <c:f>Blad6!$F$2:$F$11</c:f>
              <c:numCache>
                <c:formatCode>0</c:formatCode>
                <c:ptCount val="10"/>
                <c:pt idx="0">
                  <c:v>338</c:v>
                </c:pt>
                <c:pt idx="1">
                  <c:v>105</c:v>
                </c:pt>
                <c:pt idx="2">
                  <c:v>13</c:v>
                </c:pt>
                <c:pt idx="3">
                  <c:v>532</c:v>
                </c:pt>
                <c:pt idx="4">
                  <c:v>230</c:v>
                </c:pt>
                <c:pt idx="5">
                  <c:v>-145</c:v>
                </c:pt>
                <c:pt idx="6">
                  <c:v>-102</c:v>
                </c:pt>
                <c:pt idx="7">
                  <c:v>-78</c:v>
                </c:pt>
                <c:pt idx="8">
                  <c:v>-27</c:v>
                </c:pt>
                <c:pt idx="9">
                  <c:v>8</c:v>
                </c:pt>
              </c:numCache>
            </c:numRef>
          </c:val>
          <c:extLst>
            <c:ext xmlns:c16="http://schemas.microsoft.com/office/drawing/2014/chart" uri="{C3380CC4-5D6E-409C-BE32-E72D297353CC}">
              <c16:uniqueId val="{00000004-EF9B-4FBA-8273-5D24652C3DD7}"/>
            </c:ext>
          </c:extLst>
        </c:ser>
        <c:ser>
          <c:idx val="5"/>
          <c:order val="5"/>
          <c:tx>
            <c:strRef>
              <c:f>Blad6!$G$1</c:f>
              <c:strCache>
                <c:ptCount val="1"/>
                <c:pt idx="0">
                  <c:v>2015</c:v>
                </c:pt>
              </c:strCache>
            </c:strRef>
          </c:tx>
          <c:spPr>
            <a:solidFill>
              <a:schemeClr val="accent2">
                <a:tint val="95000"/>
              </a:schemeClr>
            </a:solidFill>
            <a:ln>
              <a:noFill/>
            </a:ln>
            <a:effectLst/>
          </c:spPr>
          <c:invertIfNegative val="0"/>
          <c:dLbls>
            <c:delete val="1"/>
          </c:dLbls>
          <c:cat>
            <c:strRef>
              <c:f>Blad6!$A$2:$A$11</c:f>
              <c:strCache>
                <c:ptCount val="10"/>
                <c:pt idx="0">
                  <c:v>0-4 år</c:v>
                </c:pt>
                <c:pt idx="1">
                  <c:v>5-14 år</c:v>
                </c:pt>
                <c:pt idx="2">
                  <c:v>15-24 år</c:v>
                </c:pt>
                <c:pt idx="3">
                  <c:v>25-34 år</c:v>
                </c:pt>
                <c:pt idx="4">
                  <c:v>35-44 år</c:v>
                </c:pt>
                <c:pt idx="5">
                  <c:v>45-54 år</c:v>
                </c:pt>
                <c:pt idx="6">
                  <c:v>55-64 år</c:v>
                </c:pt>
                <c:pt idx="7">
                  <c:v>65-74 år</c:v>
                </c:pt>
                <c:pt idx="8">
                  <c:v>75-84 år</c:v>
                </c:pt>
                <c:pt idx="9">
                  <c:v>85 år +</c:v>
                </c:pt>
              </c:strCache>
            </c:strRef>
          </c:cat>
          <c:val>
            <c:numRef>
              <c:f>Blad6!$G$2:$G$11</c:f>
              <c:numCache>
                <c:formatCode>0</c:formatCode>
                <c:ptCount val="10"/>
                <c:pt idx="0">
                  <c:v>263</c:v>
                </c:pt>
                <c:pt idx="1">
                  <c:v>47</c:v>
                </c:pt>
                <c:pt idx="2">
                  <c:v>-118</c:v>
                </c:pt>
                <c:pt idx="3">
                  <c:v>370</c:v>
                </c:pt>
                <c:pt idx="4">
                  <c:v>251</c:v>
                </c:pt>
                <c:pt idx="5">
                  <c:v>-106</c:v>
                </c:pt>
                <c:pt idx="6">
                  <c:v>-154</c:v>
                </c:pt>
                <c:pt idx="7">
                  <c:v>-102</c:v>
                </c:pt>
                <c:pt idx="8">
                  <c:v>-24</c:v>
                </c:pt>
                <c:pt idx="9">
                  <c:v>-4</c:v>
                </c:pt>
              </c:numCache>
            </c:numRef>
          </c:val>
          <c:extLst>
            <c:ext xmlns:c16="http://schemas.microsoft.com/office/drawing/2014/chart" uri="{C3380CC4-5D6E-409C-BE32-E72D297353CC}">
              <c16:uniqueId val="{00000005-EF9B-4FBA-8273-5D24652C3DD7}"/>
            </c:ext>
          </c:extLst>
        </c:ser>
        <c:ser>
          <c:idx val="6"/>
          <c:order val="6"/>
          <c:tx>
            <c:strRef>
              <c:f>Blad6!$H$1</c:f>
              <c:strCache>
                <c:ptCount val="1"/>
                <c:pt idx="0">
                  <c:v>2016</c:v>
                </c:pt>
              </c:strCache>
            </c:strRef>
          </c:tx>
          <c:spPr>
            <a:solidFill>
              <a:schemeClr val="accent2">
                <a:shade val="94000"/>
              </a:schemeClr>
            </a:solidFill>
            <a:ln>
              <a:noFill/>
            </a:ln>
            <a:effectLst/>
          </c:spPr>
          <c:invertIfNegative val="0"/>
          <c:dLbls>
            <c:delete val="1"/>
          </c:dLbls>
          <c:cat>
            <c:strRef>
              <c:f>Blad6!$A$2:$A$11</c:f>
              <c:strCache>
                <c:ptCount val="10"/>
                <c:pt idx="0">
                  <c:v>0-4 år</c:v>
                </c:pt>
                <c:pt idx="1">
                  <c:v>5-14 år</c:v>
                </c:pt>
                <c:pt idx="2">
                  <c:v>15-24 år</c:v>
                </c:pt>
                <c:pt idx="3">
                  <c:v>25-34 år</c:v>
                </c:pt>
                <c:pt idx="4">
                  <c:v>35-44 år</c:v>
                </c:pt>
                <c:pt idx="5">
                  <c:v>45-54 år</c:v>
                </c:pt>
                <c:pt idx="6">
                  <c:v>55-64 år</c:v>
                </c:pt>
                <c:pt idx="7">
                  <c:v>65-74 år</c:v>
                </c:pt>
                <c:pt idx="8">
                  <c:v>75-84 år</c:v>
                </c:pt>
                <c:pt idx="9">
                  <c:v>85 år +</c:v>
                </c:pt>
              </c:strCache>
            </c:strRef>
          </c:cat>
          <c:val>
            <c:numRef>
              <c:f>Blad6!$H$2:$H$11</c:f>
              <c:numCache>
                <c:formatCode>0</c:formatCode>
                <c:ptCount val="10"/>
                <c:pt idx="0">
                  <c:v>269</c:v>
                </c:pt>
                <c:pt idx="1">
                  <c:v>123</c:v>
                </c:pt>
                <c:pt idx="2">
                  <c:v>322</c:v>
                </c:pt>
                <c:pt idx="3">
                  <c:v>662</c:v>
                </c:pt>
                <c:pt idx="4">
                  <c:v>337</c:v>
                </c:pt>
                <c:pt idx="5">
                  <c:v>-30</c:v>
                </c:pt>
                <c:pt idx="6">
                  <c:v>-104</c:v>
                </c:pt>
                <c:pt idx="7">
                  <c:v>-34</c:v>
                </c:pt>
                <c:pt idx="8">
                  <c:v>-13</c:v>
                </c:pt>
                <c:pt idx="9">
                  <c:v>-11</c:v>
                </c:pt>
              </c:numCache>
            </c:numRef>
          </c:val>
          <c:extLst>
            <c:ext xmlns:c16="http://schemas.microsoft.com/office/drawing/2014/chart" uri="{C3380CC4-5D6E-409C-BE32-E72D297353CC}">
              <c16:uniqueId val="{00000006-EF9B-4FBA-8273-5D24652C3DD7}"/>
            </c:ext>
          </c:extLst>
        </c:ser>
        <c:ser>
          <c:idx val="7"/>
          <c:order val="7"/>
          <c:tx>
            <c:strRef>
              <c:f>Blad6!$I$1</c:f>
              <c:strCache>
                <c:ptCount val="1"/>
                <c:pt idx="0">
                  <c:v>2017</c:v>
                </c:pt>
              </c:strCache>
            </c:strRef>
          </c:tx>
          <c:spPr>
            <a:solidFill>
              <a:schemeClr val="accent2">
                <a:shade val="83000"/>
              </a:schemeClr>
            </a:solidFill>
            <a:ln>
              <a:noFill/>
            </a:ln>
            <a:effectLst/>
          </c:spPr>
          <c:invertIfNegative val="0"/>
          <c:dLbls>
            <c:delete val="1"/>
          </c:dLbls>
          <c:cat>
            <c:strRef>
              <c:f>Blad6!$A$2:$A$11</c:f>
              <c:strCache>
                <c:ptCount val="10"/>
                <c:pt idx="0">
                  <c:v>0-4 år</c:v>
                </c:pt>
                <c:pt idx="1">
                  <c:v>5-14 år</c:v>
                </c:pt>
                <c:pt idx="2">
                  <c:v>15-24 år</c:v>
                </c:pt>
                <c:pt idx="3">
                  <c:v>25-34 år</c:v>
                </c:pt>
                <c:pt idx="4">
                  <c:v>35-44 år</c:v>
                </c:pt>
                <c:pt idx="5">
                  <c:v>45-54 år</c:v>
                </c:pt>
                <c:pt idx="6">
                  <c:v>55-64 år</c:v>
                </c:pt>
                <c:pt idx="7">
                  <c:v>65-74 år</c:v>
                </c:pt>
                <c:pt idx="8">
                  <c:v>75-84 år</c:v>
                </c:pt>
                <c:pt idx="9">
                  <c:v>85 år +</c:v>
                </c:pt>
              </c:strCache>
            </c:strRef>
          </c:cat>
          <c:val>
            <c:numRef>
              <c:f>Blad6!$I$2:$I$11</c:f>
              <c:numCache>
                <c:formatCode>0</c:formatCode>
                <c:ptCount val="10"/>
                <c:pt idx="0">
                  <c:v>371</c:v>
                </c:pt>
                <c:pt idx="1">
                  <c:v>231</c:v>
                </c:pt>
                <c:pt idx="2">
                  <c:v>323</c:v>
                </c:pt>
                <c:pt idx="3">
                  <c:v>639</c:v>
                </c:pt>
                <c:pt idx="4">
                  <c:v>480</c:v>
                </c:pt>
                <c:pt idx="5">
                  <c:v>-33</c:v>
                </c:pt>
                <c:pt idx="6">
                  <c:v>-100</c:v>
                </c:pt>
                <c:pt idx="7">
                  <c:v>-81</c:v>
                </c:pt>
                <c:pt idx="8">
                  <c:v>-26</c:v>
                </c:pt>
                <c:pt idx="9">
                  <c:v>-8</c:v>
                </c:pt>
              </c:numCache>
            </c:numRef>
          </c:val>
          <c:extLst>
            <c:ext xmlns:c16="http://schemas.microsoft.com/office/drawing/2014/chart" uri="{C3380CC4-5D6E-409C-BE32-E72D297353CC}">
              <c16:uniqueId val="{00000007-EF9B-4FBA-8273-5D24652C3DD7}"/>
            </c:ext>
          </c:extLst>
        </c:ser>
        <c:ser>
          <c:idx val="8"/>
          <c:order val="8"/>
          <c:tx>
            <c:strRef>
              <c:f>Blad6!$J$1</c:f>
              <c:strCache>
                <c:ptCount val="1"/>
                <c:pt idx="0">
                  <c:v>2018</c:v>
                </c:pt>
              </c:strCache>
            </c:strRef>
          </c:tx>
          <c:spPr>
            <a:solidFill>
              <a:schemeClr val="accent2">
                <a:shade val="73000"/>
              </a:schemeClr>
            </a:solidFill>
            <a:ln>
              <a:noFill/>
            </a:ln>
            <a:effectLst/>
          </c:spPr>
          <c:invertIfNegative val="0"/>
          <c:dLbls>
            <c:delete val="1"/>
          </c:dLbls>
          <c:cat>
            <c:strRef>
              <c:f>Blad6!$A$2:$A$11</c:f>
              <c:strCache>
                <c:ptCount val="10"/>
                <c:pt idx="0">
                  <c:v>0-4 år</c:v>
                </c:pt>
                <c:pt idx="1">
                  <c:v>5-14 år</c:v>
                </c:pt>
                <c:pt idx="2">
                  <c:v>15-24 år</c:v>
                </c:pt>
                <c:pt idx="3">
                  <c:v>25-34 år</c:v>
                </c:pt>
                <c:pt idx="4">
                  <c:v>35-44 år</c:v>
                </c:pt>
                <c:pt idx="5">
                  <c:v>45-54 år</c:v>
                </c:pt>
                <c:pt idx="6">
                  <c:v>55-64 år</c:v>
                </c:pt>
                <c:pt idx="7">
                  <c:v>65-74 år</c:v>
                </c:pt>
                <c:pt idx="8">
                  <c:v>75-84 år</c:v>
                </c:pt>
                <c:pt idx="9">
                  <c:v>85 år +</c:v>
                </c:pt>
              </c:strCache>
            </c:strRef>
          </c:cat>
          <c:val>
            <c:numRef>
              <c:f>Blad6!$J$2:$J$11</c:f>
              <c:numCache>
                <c:formatCode>0</c:formatCode>
                <c:ptCount val="10"/>
                <c:pt idx="0">
                  <c:v>225</c:v>
                </c:pt>
                <c:pt idx="1">
                  <c:v>100</c:v>
                </c:pt>
                <c:pt idx="2">
                  <c:v>120</c:v>
                </c:pt>
                <c:pt idx="3">
                  <c:v>575</c:v>
                </c:pt>
                <c:pt idx="4">
                  <c:v>233</c:v>
                </c:pt>
                <c:pt idx="5">
                  <c:v>67</c:v>
                </c:pt>
                <c:pt idx="6">
                  <c:v>-166</c:v>
                </c:pt>
                <c:pt idx="7">
                  <c:v>-97</c:v>
                </c:pt>
                <c:pt idx="8">
                  <c:v>-23</c:v>
                </c:pt>
                <c:pt idx="9">
                  <c:v>-8</c:v>
                </c:pt>
              </c:numCache>
            </c:numRef>
          </c:val>
          <c:extLst>
            <c:ext xmlns:c16="http://schemas.microsoft.com/office/drawing/2014/chart" uri="{C3380CC4-5D6E-409C-BE32-E72D297353CC}">
              <c16:uniqueId val="{00000008-EF9B-4FBA-8273-5D24652C3DD7}"/>
            </c:ext>
          </c:extLst>
        </c:ser>
        <c:ser>
          <c:idx val="9"/>
          <c:order val="9"/>
          <c:tx>
            <c:strRef>
              <c:f>Blad6!$K$1</c:f>
              <c:strCache>
                <c:ptCount val="1"/>
                <c:pt idx="0">
                  <c:v>2019</c:v>
                </c:pt>
              </c:strCache>
            </c:strRef>
          </c:tx>
          <c:spPr>
            <a:solidFill>
              <a:schemeClr val="accent2">
                <a:shade val="62000"/>
              </a:schemeClr>
            </a:solidFill>
            <a:ln>
              <a:noFill/>
            </a:ln>
            <a:effectLst/>
          </c:spPr>
          <c:invertIfNegative val="0"/>
          <c:dLbls>
            <c:delete val="1"/>
          </c:dLbls>
          <c:cat>
            <c:strRef>
              <c:f>Blad6!$A$2:$A$11</c:f>
              <c:strCache>
                <c:ptCount val="10"/>
                <c:pt idx="0">
                  <c:v>0-4 år</c:v>
                </c:pt>
                <c:pt idx="1">
                  <c:v>5-14 år</c:v>
                </c:pt>
                <c:pt idx="2">
                  <c:v>15-24 år</c:v>
                </c:pt>
                <c:pt idx="3">
                  <c:v>25-34 år</c:v>
                </c:pt>
                <c:pt idx="4">
                  <c:v>35-44 år</c:v>
                </c:pt>
                <c:pt idx="5">
                  <c:v>45-54 år</c:v>
                </c:pt>
                <c:pt idx="6">
                  <c:v>55-64 år</c:v>
                </c:pt>
                <c:pt idx="7">
                  <c:v>65-74 år</c:v>
                </c:pt>
                <c:pt idx="8">
                  <c:v>75-84 år</c:v>
                </c:pt>
                <c:pt idx="9">
                  <c:v>85 år +</c:v>
                </c:pt>
              </c:strCache>
            </c:strRef>
          </c:cat>
          <c:val>
            <c:numRef>
              <c:f>Blad6!$K$2:$K$11</c:f>
              <c:numCache>
                <c:formatCode>0</c:formatCode>
                <c:ptCount val="10"/>
                <c:pt idx="0">
                  <c:v>138</c:v>
                </c:pt>
                <c:pt idx="1">
                  <c:v>80</c:v>
                </c:pt>
                <c:pt idx="2">
                  <c:v>64</c:v>
                </c:pt>
                <c:pt idx="3">
                  <c:v>299</c:v>
                </c:pt>
                <c:pt idx="4">
                  <c:v>197</c:v>
                </c:pt>
                <c:pt idx="5">
                  <c:v>-120</c:v>
                </c:pt>
                <c:pt idx="6">
                  <c:v>-175</c:v>
                </c:pt>
                <c:pt idx="7">
                  <c:v>-75</c:v>
                </c:pt>
                <c:pt idx="8">
                  <c:v>-20</c:v>
                </c:pt>
                <c:pt idx="9">
                  <c:v>7</c:v>
                </c:pt>
              </c:numCache>
            </c:numRef>
          </c:val>
          <c:extLst>
            <c:ext xmlns:c16="http://schemas.microsoft.com/office/drawing/2014/chart" uri="{C3380CC4-5D6E-409C-BE32-E72D297353CC}">
              <c16:uniqueId val="{00000009-EF9B-4FBA-8273-5D24652C3DD7}"/>
            </c:ext>
          </c:extLst>
        </c:ser>
        <c:ser>
          <c:idx val="10"/>
          <c:order val="10"/>
          <c:tx>
            <c:strRef>
              <c:f>Blad6!$L$1</c:f>
              <c:strCache>
                <c:ptCount val="1"/>
                <c:pt idx="0">
                  <c:v>2020</c:v>
                </c:pt>
              </c:strCache>
            </c:strRef>
          </c:tx>
          <c:spPr>
            <a:solidFill>
              <a:schemeClr val="accent2">
                <a:shade val="51000"/>
              </a:schemeClr>
            </a:solidFill>
            <a:ln>
              <a:noFill/>
            </a:ln>
            <a:effectLst/>
          </c:spPr>
          <c:invertIfNegative val="0"/>
          <c:dLbls>
            <c:delete val="1"/>
          </c:dLbls>
          <c:cat>
            <c:strRef>
              <c:f>Blad6!$A$2:$A$11</c:f>
              <c:strCache>
                <c:ptCount val="10"/>
                <c:pt idx="0">
                  <c:v>0-4 år</c:v>
                </c:pt>
                <c:pt idx="1">
                  <c:v>5-14 år</c:v>
                </c:pt>
                <c:pt idx="2">
                  <c:v>15-24 år</c:v>
                </c:pt>
                <c:pt idx="3">
                  <c:v>25-34 år</c:v>
                </c:pt>
                <c:pt idx="4">
                  <c:v>35-44 år</c:v>
                </c:pt>
                <c:pt idx="5">
                  <c:v>45-54 år</c:v>
                </c:pt>
                <c:pt idx="6">
                  <c:v>55-64 år</c:v>
                </c:pt>
                <c:pt idx="7">
                  <c:v>65-74 år</c:v>
                </c:pt>
                <c:pt idx="8">
                  <c:v>75-84 år</c:v>
                </c:pt>
                <c:pt idx="9">
                  <c:v>85 år +</c:v>
                </c:pt>
              </c:strCache>
            </c:strRef>
          </c:cat>
          <c:val>
            <c:numRef>
              <c:f>Blad6!$L$2:$L$11</c:f>
              <c:numCache>
                <c:formatCode>0</c:formatCode>
                <c:ptCount val="10"/>
                <c:pt idx="0">
                  <c:v>164</c:v>
                </c:pt>
                <c:pt idx="1">
                  <c:v>-80</c:v>
                </c:pt>
                <c:pt idx="2">
                  <c:v>-97</c:v>
                </c:pt>
                <c:pt idx="3">
                  <c:v>147</c:v>
                </c:pt>
                <c:pt idx="4">
                  <c:v>95</c:v>
                </c:pt>
                <c:pt idx="5">
                  <c:v>-209</c:v>
                </c:pt>
                <c:pt idx="6">
                  <c:v>-202</c:v>
                </c:pt>
                <c:pt idx="7">
                  <c:v>-71</c:v>
                </c:pt>
                <c:pt idx="8">
                  <c:v>-5</c:v>
                </c:pt>
                <c:pt idx="9">
                  <c:v>-5</c:v>
                </c:pt>
              </c:numCache>
            </c:numRef>
          </c:val>
          <c:extLst>
            <c:ext xmlns:c16="http://schemas.microsoft.com/office/drawing/2014/chart" uri="{C3380CC4-5D6E-409C-BE32-E72D297353CC}">
              <c16:uniqueId val="{0000000A-EF9B-4FBA-8273-5D24652C3DD7}"/>
            </c:ext>
          </c:extLst>
        </c:ser>
        <c:ser>
          <c:idx val="11"/>
          <c:order val="11"/>
          <c:tx>
            <c:strRef>
              <c:f>Blad6!$M$1</c:f>
              <c:strCache>
                <c:ptCount val="1"/>
                <c:pt idx="0">
                  <c:v>2021</c:v>
                </c:pt>
              </c:strCache>
            </c:strRef>
          </c:tx>
          <c:spPr>
            <a:solidFill>
              <a:srgbClr val="FF0000"/>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Blad6!$A$2:$A$11</c:f>
              <c:strCache>
                <c:ptCount val="10"/>
                <c:pt idx="0">
                  <c:v>0-4 år</c:v>
                </c:pt>
                <c:pt idx="1">
                  <c:v>5-14 år</c:v>
                </c:pt>
                <c:pt idx="2">
                  <c:v>15-24 år</c:v>
                </c:pt>
                <c:pt idx="3">
                  <c:v>25-34 år</c:v>
                </c:pt>
                <c:pt idx="4">
                  <c:v>35-44 år</c:v>
                </c:pt>
                <c:pt idx="5">
                  <c:v>45-54 år</c:v>
                </c:pt>
                <c:pt idx="6">
                  <c:v>55-64 år</c:v>
                </c:pt>
                <c:pt idx="7">
                  <c:v>65-74 år</c:v>
                </c:pt>
                <c:pt idx="8">
                  <c:v>75-84 år</c:v>
                </c:pt>
                <c:pt idx="9">
                  <c:v>85 år +</c:v>
                </c:pt>
              </c:strCache>
            </c:strRef>
          </c:cat>
          <c:val>
            <c:numRef>
              <c:f>Blad6!$M$2:$M$11</c:f>
              <c:numCache>
                <c:formatCode>0</c:formatCode>
                <c:ptCount val="10"/>
                <c:pt idx="0">
                  <c:v>232</c:v>
                </c:pt>
                <c:pt idx="1">
                  <c:v>1</c:v>
                </c:pt>
                <c:pt idx="2">
                  <c:v>-153</c:v>
                </c:pt>
                <c:pt idx="3">
                  <c:v>141</c:v>
                </c:pt>
                <c:pt idx="4">
                  <c:v>219</c:v>
                </c:pt>
                <c:pt idx="5">
                  <c:v>-174</c:v>
                </c:pt>
                <c:pt idx="6">
                  <c:v>-195</c:v>
                </c:pt>
                <c:pt idx="7">
                  <c:v>-85</c:v>
                </c:pt>
                <c:pt idx="8">
                  <c:v>-18</c:v>
                </c:pt>
                <c:pt idx="9">
                  <c:v>-32</c:v>
                </c:pt>
              </c:numCache>
            </c:numRef>
          </c:val>
          <c:extLst>
            <c:ext xmlns:c16="http://schemas.microsoft.com/office/drawing/2014/chart" uri="{C3380CC4-5D6E-409C-BE32-E72D297353CC}">
              <c16:uniqueId val="{0000000B-EF9B-4FBA-8273-5D24652C3DD7}"/>
            </c:ext>
          </c:extLst>
        </c:ser>
        <c:dLbls>
          <c:dLblPos val="outEnd"/>
          <c:showLegendKey val="0"/>
          <c:showVal val="1"/>
          <c:showCatName val="0"/>
          <c:showSerName val="0"/>
          <c:showPercent val="0"/>
          <c:showBubbleSize val="0"/>
        </c:dLbls>
        <c:gapWidth val="219"/>
        <c:overlap val="-27"/>
        <c:axId val="489494936"/>
        <c:axId val="489497232"/>
      </c:barChart>
      <c:catAx>
        <c:axId val="48949493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sv-SE"/>
          </a:p>
        </c:txPr>
        <c:crossAx val="489497232"/>
        <c:crosses val="autoZero"/>
        <c:auto val="1"/>
        <c:lblAlgn val="ctr"/>
        <c:lblOffset val="100"/>
        <c:noMultiLvlLbl val="0"/>
      </c:catAx>
      <c:valAx>
        <c:axId val="48949723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48949493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sz="1200"/>
      </a:pPr>
      <a:endParaRPr lang="sv-SE"/>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sv-SE" sz="1800"/>
              <a:t>Antal Invånare per kommundel 2011 och 2021, samt förändring</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stacked"/>
        <c:varyColors val="0"/>
        <c:ser>
          <c:idx val="0"/>
          <c:order val="0"/>
          <c:tx>
            <c:strRef>
              <c:f>[Bok1]Blad3!$M$2</c:f>
              <c:strCache>
                <c:ptCount val="1"/>
                <c:pt idx="0">
                  <c:v>2011</c:v>
                </c:pt>
              </c:strCache>
            </c:strRef>
          </c:tx>
          <c:spPr>
            <a:solidFill>
              <a:schemeClr val="accent1"/>
            </a:solidFill>
            <a:ln>
              <a:noFill/>
            </a:ln>
            <a:effectLst/>
          </c:spPr>
          <c:invertIfNegative val="0"/>
          <c:dLbls>
            <c:delete val="1"/>
          </c:dLbls>
          <c:cat>
            <c:strRef>
              <c:f>[Bok1]Blad3!$L$3:$L$16</c:f>
              <c:strCache>
                <c:ptCount val="14"/>
                <c:pt idx="0">
                  <c:v>Sjödalen</c:v>
                </c:pt>
                <c:pt idx="1">
                  <c:v>Flemingsberg</c:v>
                </c:pt>
                <c:pt idx="2">
                  <c:v>Skogås</c:v>
                </c:pt>
                <c:pt idx="3">
                  <c:v>Vårby</c:v>
                </c:pt>
                <c:pt idx="4">
                  <c:v>Stuvsta</c:v>
                </c:pt>
                <c:pt idx="5">
                  <c:v>Trångsund</c:v>
                </c:pt>
                <c:pt idx="6">
                  <c:v>Segeltorp, Kungens Kurva</c:v>
                </c:pt>
                <c:pt idx="7">
                  <c:v>Snättringe</c:v>
                </c:pt>
                <c:pt idx="8">
                  <c:v>Fullersta</c:v>
                </c:pt>
                <c:pt idx="9">
                  <c:v>Glömsta, Loviseberg</c:v>
                </c:pt>
                <c:pt idx="10">
                  <c:v>Länna</c:v>
                </c:pt>
                <c:pt idx="11">
                  <c:v>Gladö-Lissma</c:v>
                </c:pt>
                <c:pt idx="12">
                  <c:v>Högmora</c:v>
                </c:pt>
                <c:pt idx="13">
                  <c:v>Vidja-Ågesta</c:v>
                </c:pt>
              </c:strCache>
            </c:strRef>
          </c:cat>
          <c:val>
            <c:numRef>
              <c:f>[Bok1]Blad3!$M$3:$M$16</c:f>
              <c:numCache>
                <c:formatCode>#,##0</c:formatCode>
                <c:ptCount val="14"/>
                <c:pt idx="0">
                  <c:v>13514</c:v>
                </c:pt>
                <c:pt idx="1">
                  <c:v>12610</c:v>
                </c:pt>
                <c:pt idx="2">
                  <c:v>12173</c:v>
                </c:pt>
                <c:pt idx="3">
                  <c:v>10115</c:v>
                </c:pt>
                <c:pt idx="4">
                  <c:v>9280</c:v>
                </c:pt>
                <c:pt idx="5">
                  <c:v>8524</c:v>
                </c:pt>
                <c:pt idx="6">
                  <c:v>8494</c:v>
                </c:pt>
                <c:pt idx="7">
                  <c:v>8421</c:v>
                </c:pt>
                <c:pt idx="8">
                  <c:v>7610</c:v>
                </c:pt>
                <c:pt idx="9">
                  <c:v>3363</c:v>
                </c:pt>
                <c:pt idx="10">
                  <c:v>1748</c:v>
                </c:pt>
                <c:pt idx="11">
                  <c:v>1280</c:v>
                </c:pt>
                <c:pt idx="12">
                  <c:v>935</c:v>
                </c:pt>
                <c:pt idx="13">
                  <c:v>688</c:v>
                </c:pt>
              </c:numCache>
            </c:numRef>
          </c:val>
          <c:extLst>
            <c:ext xmlns:c16="http://schemas.microsoft.com/office/drawing/2014/chart" uri="{C3380CC4-5D6E-409C-BE32-E72D297353CC}">
              <c16:uniqueId val="{00000000-BAAF-468D-BD67-09CA06E4195C}"/>
            </c:ext>
          </c:extLst>
        </c:ser>
        <c:ser>
          <c:idx val="1"/>
          <c:order val="1"/>
          <c:tx>
            <c:strRef>
              <c:f>[Bok1]Blad3!$N$2</c:f>
              <c:strCache>
                <c:ptCount val="1"/>
                <c:pt idx="0">
                  <c:v>2021</c:v>
                </c:pt>
              </c:strCache>
            </c:strRef>
          </c:tx>
          <c:spPr>
            <a:solidFill>
              <a:schemeClr val="accent2"/>
            </a:solidFill>
            <a:ln>
              <a:noFill/>
            </a:ln>
            <a:effectLst/>
          </c:spPr>
          <c:invertIfNegative val="0"/>
          <c:dLbls>
            <c:delete val="1"/>
          </c:dLbls>
          <c:cat>
            <c:strRef>
              <c:f>[Bok1]Blad3!$L$3:$L$16</c:f>
              <c:strCache>
                <c:ptCount val="14"/>
                <c:pt idx="0">
                  <c:v>Sjödalen</c:v>
                </c:pt>
                <c:pt idx="1">
                  <c:v>Flemingsberg</c:v>
                </c:pt>
                <c:pt idx="2">
                  <c:v>Skogås</c:v>
                </c:pt>
                <c:pt idx="3">
                  <c:v>Vårby</c:v>
                </c:pt>
                <c:pt idx="4">
                  <c:v>Stuvsta</c:v>
                </c:pt>
                <c:pt idx="5">
                  <c:v>Trångsund</c:v>
                </c:pt>
                <c:pt idx="6">
                  <c:v>Segeltorp, Kungens Kurva</c:v>
                </c:pt>
                <c:pt idx="7">
                  <c:v>Snättringe</c:v>
                </c:pt>
                <c:pt idx="8">
                  <c:v>Fullersta</c:v>
                </c:pt>
                <c:pt idx="9">
                  <c:v>Glömsta, Loviseberg</c:v>
                </c:pt>
                <c:pt idx="10">
                  <c:v>Länna</c:v>
                </c:pt>
                <c:pt idx="11">
                  <c:v>Gladö-Lissma</c:v>
                </c:pt>
                <c:pt idx="12">
                  <c:v>Högmora</c:v>
                </c:pt>
                <c:pt idx="13">
                  <c:v>Vidja-Ågesta</c:v>
                </c:pt>
              </c:strCache>
            </c:strRef>
          </c:cat>
          <c:val>
            <c:numRef>
              <c:f>[Bok1]Blad3!$N$3:$N$16</c:f>
              <c:numCache>
                <c:formatCode>#,##0</c:formatCode>
                <c:ptCount val="14"/>
                <c:pt idx="0">
                  <c:v>2616</c:v>
                </c:pt>
                <c:pt idx="1">
                  <c:v>2932</c:v>
                </c:pt>
                <c:pt idx="2">
                  <c:v>392</c:v>
                </c:pt>
                <c:pt idx="3">
                  <c:v>485</c:v>
                </c:pt>
                <c:pt idx="4">
                  <c:v>295</c:v>
                </c:pt>
                <c:pt idx="5">
                  <c:v>699</c:v>
                </c:pt>
                <c:pt idx="6">
                  <c:v>1143</c:v>
                </c:pt>
                <c:pt idx="7">
                  <c:v>659</c:v>
                </c:pt>
                <c:pt idx="8">
                  <c:v>39</c:v>
                </c:pt>
                <c:pt idx="9">
                  <c:v>3212</c:v>
                </c:pt>
                <c:pt idx="10">
                  <c:v>876</c:v>
                </c:pt>
                <c:pt idx="11">
                  <c:v>263</c:v>
                </c:pt>
                <c:pt idx="12">
                  <c:v>1054</c:v>
                </c:pt>
                <c:pt idx="13">
                  <c:v>258</c:v>
                </c:pt>
              </c:numCache>
            </c:numRef>
          </c:val>
          <c:extLst>
            <c:ext xmlns:c16="http://schemas.microsoft.com/office/drawing/2014/chart" uri="{C3380CC4-5D6E-409C-BE32-E72D297353CC}">
              <c16:uniqueId val="{00000001-BAAF-468D-BD67-09CA06E4195C}"/>
            </c:ext>
          </c:extLst>
        </c:ser>
        <c:dLbls>
          <c:showLegendKey val="0"/>
          <c:showVal val="1"/>
          <c:showCatName val="0"/>
          <c:showSerName val="0"/>
          <c:showPercent val="0"/>
          <c:showBubbleSize val="0"/>
        </c:dLbls>
        <c:gapWidth val="150"/>
        <c:overlap val="100"/>
        <c:axId val="766939056"/>
        <c:axId val="766939712"/>
      </c:barChart>
      <c:scatterChart>
        <c:scatterStyle val="lineMarker"/>
        <c:varyColors val="0"/>
        <c:ser>
          <c:idx val="2"/>
          <c:order val="2"/>
          <c:tx>
            <c:strRef>
              <c:f>[Bok1]Blad3!$O$2</c:f>
              <c:strCache>
                <c:ptCount val="1"/>
                <c:pt idx="0">
                  <c:v>Procentuell ökning sedan 2011</c:v>
                </c:pt>
              </c:strCache>
            </c:strRef>
          </c:tx>
          <c:spPr>
            <a:ln w="25400" cap="rnd">
              <a:noFill/>
              <a:round/>
            </a:ln>
            <a:effectLst/>
          </c:spPr>
          <c:marker>
            <c:symbol val="circle"/>
            <c:size val="5"/>
            <c:spPr>
              <a:solidFill>
                <a:srgbClr val="FF0000"/>
              </a:solidFill>
              <a:ln w="41275">
                <a:solidFill>
                  <a:srgbClr val="FF0000"/>
                </a:solidFill>
              </a:ln>
              <a:effectLst/>
            </c:spPr>
          </c:marker>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strRef>
              <c:f>[Bok1]Blad3!$L$3:$L$16</c:f>
              <c:strCache>
                <c:ptCount val="14"/>
                <c:pt idx="0">
                  <c:v>Sjödalen</c:v>
                </c:pt>
                <c:pt idx="1">
                  <c:v>Flemingsberg</c:v>
                </c:pt>
                <c:pt idx="2">
                  <c:v>Skogås</c:v>
                </c:pt>
                <c:pt idx="3">
                  <c:v>Vårby</c:v>
                </c:pt>
                <c:pt idx="4">
                  <c:v>Stuvsta</c:v>
                </c:pt>
                <c:pt idx="5">
                  <c:v>Trångsund</c:v>
                </c:pt>
                <c:pt idx="6">
                  <c:v>Segeltorp, Kungens Kurva</c:v>
                </c:pt>
                <c:pt idx="7">
                  <c:v>Snättringe</c:v>
                </c:pt>
                <c:pt idx="8">
                  <c:v>Fullersta</c:v>
                </c:pt>
                <c:pt idx="9">
                  <c:v>Glömsta, Loviseberg</c:v>
                </c:pt>
                <c:pt idx="10">
                  <c:v>Länna</c:v>
                </c:pt>
                <c:pt idx="11">
                  <c:v>Gladö-Lissma</c:v>
                </c:pt>
                <c:pt idx="12">
                  <c:v>Högmora</c:v>
                </c:pt>
                <c:pt idx="13">
                  <c:v>Vidja-Ågesta</c:v>
                </c:pt>
              </c:strCache>
            </c:strRef>
          </c:xVal>
          <c:yVal>
            <c:numRef>
              <c:f>[Bok1]Blad3!$O$3:$O$16</c:f>
              <c:numCache>
                <c:formatCode>0%</c:formatCode>
                <c:ptCount val="14"/>
                <c:pt idx="0">
                  <c:v>0.19357703122687583</c:v>
                </c:pt>
                <c:pt idx="1">
                  <c:v>0.23251387787470262</c:v>
                </c:pt>
                <c:pt idx="2">
                  <c:v>3.2202415181138588E-2</c:v>
                </c:pt>
                <c:pt idx="3">
                  <c:v>4.7948591201186358E-2</c:v>
                </c:pt>
                <c:pt idx="4">
                  <c:v>3.1788793103448273E-2</c:v>
                </c:pt>
                <c:pt idx="5">
                  <c:v>8.2003754106053497E-2</c:v>
                </c:pt>
                <c:pt idx="6">
                  <c:v>0.13456557570049446</c:v>
                </c:pt>
                <c:pt idx="7">
                  <c:v>7.8256739104619402E-2</c:v>
                </c:pt>
                <c:pt idx="8">
                  <c:v>5.1248357424441525E-3</c:v>
                </c:pt>
                <c:pt idx="9">
                  <c:v>0.95509961344038063</c:v>
                </c:pt>
                <c:pt idx="10">
                  <c:v>0.50114416475972545</c:v>
                </c:pt>
                <c:pt idx="11">
                  <c:v>0.20546875000000001</c:v>
                </c:pt>
                <c:pt idx="12">
                  <c:v>1.1272727272727272</c:v>
                </c:pt>
                <c:pt idx="13">
                  <c:v>0.375</c:v>
                </c:pt>
              </c:numCache>
            </c:numRef>
          </c:yVal>
          <c:smooth val="0"/>
          <c:extLst>
            <c:ext xmlns:c16="http://schemas.microsoft.com/office/drawing/2014/chart" uri="{C3380CC4-5D6E-409C-BE32-E72D297353CC}">
              <c16:uniqueId val="{00000002-BAAF-468D-BD67-09CA06E4195C}"/>
            </c:ext>
          </c:extLst>
        </c:ser>
        <c:dLbls>
          <c:showLegendKey val="0"/>
          <c:showVal val="1"/>
          <c:showCatName val="0"/>
          <c:showSerName val="0"/>
          <c:showPercent val="0"/>
          <c:showBubbleSize val="0"/>
        </c:dLbls>
        <c:axId val="770138896"/>
        <c:axId val="770130368"/>
      </c:scatterChart>
      <c:catAx>
        <c:axId val="76693905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766939712"/>
        <c:crosses val="autoZero"/>
        <c:auto val="1"/>
        <c:lblAlgn val="ctr"/>
        <c:lblOffset val="100"/>
        <c:noMultiLvlLbl val="0"/>
      </c:catAx>
      <c:valAx>
        <c:axId val="766939712"/>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766939056"/>
        <c:crosses val="autoZero"/>
        <c:crossBetween val="between"/>
      </c:valAx>
      <c:valAx>
        <c:axId val="770130368"/>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770138896"/>
        <c:crosses val="max"/>
        <c:crossBetween val="midCat"/>
      </c:valAx>
      <c:valAx>
        <c:axId val="770138896"/>
        <c:scaling>
          <c:orientation val="minMax"/>
        </c:scaling>
        <c:delete val="1"/>
        <c:axPos val="b"/>
        <c:numFmt formatCode="General" sourceLinked="1"/>
        <c:majorTickMark val="out"/>
        <c:minorTickMark val="none"/>
        <c:tickLblPos val="nextTo"/>
        <c:crossAx val="770130368"/>
        <c:crosses val="autoZero"/>
        <c:crossBetween val="midCat"/>
      </c:valAx>
      <c:spPr>
        <a:noFill/>
        <a:ln>
          <a:noFill/>
        </a:ln>
        <a:effectLst/>
      </c:spPr>
    </c:plotArea>
    <c:legend>
      <c:legendPos val="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sz="1200"/>
      </a:pPr>
      <a:endParaRPr lang="sv-SE"/>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sv-SE"/>
              <a:t>Åldersfördelning 2021</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areaChart>
        <c:grouping val="standard"/>
        <c:varyColors val="0"/>
        <c:ser>
          <c:idx val="0"/>
          <c:order val="0"/>
          <c:tx>
            <c:strRef>
              <c:f>[Bok1]Blad1!$F$3</c:f>
              <c:strCache>
                <c:ptCount val="1"/>
                <c:pt idx="0">
                  <c:v>Huddinge kommun</c:v>
                </c:pt>
              </c:strCache>
            </c:strRef>
          </c:tx>
          <c:spPr>
            <a:solidFill>
              <a:schemeClr val="accent1"/>
            </a:solidFill>
            <a:ln>
              <a:noFill/>
            </a:ln>
            <a:effectLst/>
          </c:spPr>
          <c:cat>
            <c:strRef>
              <c:f>[Bok1]Blad1!$E$4:$E$104</c:f>
              <c:strCache>
                <c:ptCount val="101"/>
                <c:pt idx="0">
                  <c:v>0 år</c:v>
                </c:pt>
                <c:pt idx="1">
                  <c:v>1 år</c:v>
                </c:pt>
                <c:pt idx="2">
                  <c:v>2 år</c:v>
                </c:pt>
                <c:pt idx="3">
                  <c:v>3 år</c:v>
                </c:pt>
                <c:pt idx="4">
                  <c:v>4 år</c:v>
                </c:pt>
                <c:pt idx="5">
                  <c:v>5 år</c:v>
                </c:pt>
                <c:pt idx="6">
                  <c:v>6 år</c:v>
                </c:pt>
                <c:pt idx="7">
                  <c:v>7 år</c:v>
                </c:pt>
                <c:pt idx="8">
                  <c:v>8 år</c:v>
                </c:pt>
                <c:pt idx="9">
                  <c:v>9 år</c:v>
                </c:pt>
                <c:pt idx="10">
                  <c:v>10 år</c:v>
                </c:pt>
                <c:pt idx="11">
                  <c:v>11 år</c:v>
                </c:pt>
                <c:pt idx="12">
                  <c:v>12 år</c:v>
                </c:pt>
                <c:pt idx="13">
                  <c:v>13 år</c:v>
                </c:pt>
                <c:pt idx="14">
                  <c:v>14 år</c:v>
                </c:pt>
                <c:pt idx="15">
                  <c:v>15 år</c:v>
                </c:pt>
                <c:pt idx="16">
                  <c:v>16 år</c:v>
                </c:pt>
                <c:pt idx="17">
                  <c:v>17 år</c:v>
                </c:pt>
                <c:pt idx="18">
                  <c:v>18 år</c:v>
                </c:pt>
                <c:pt idx="19">
                  <c:v>19 år</c:v>
                </c:pt>
                <c:pt idx="20">
                  <c:v>20 år</c:v>
                </c:pt>
                <c:pt idx="21">
                  <c:v>21 år</c:v>
                </c:pt>
                <c:pt idx="22">
                  <c:v>22 år</c:v>
                </c:pt>
                <c:pt idx="23">
                  <c:v>23 år</c:v>
                </c:pt>
                <c:pt idx="24">
                  <c:v>24 år</c:v>
                </c:pt>
                <c:pt idx="25">
                  <c:v>25 år</c:v>
                </c:pt>
                <c:pt idx="26">
                  <c:v>26 år</c:v>
                </c:pt>
                <c:pt idx="27">
                  <c:v>27 år</c:v>
                </c:pt>
                <c:pt idx="28">
                  <c:v>28 år</c:v>
                </c:pt>
                <c:pt idx="29">
                  <c:v>29 år</c:v>
                </c:pt>
                <c:pt idx="30">
                  <c:v>30 år</c:v>
                </c:pt>
                <c:pt idx="31">
                  <c:v>31 år</c:v>
                </c:pt>
                <c:pt idx="32">
                  <c:v>32 år</c:v>
                </c:pt>
                <c:pt idx="33">
                  <c:v>33 år</c:v>
                </c:pt>
                <c:pt idx="34">
                  <c:v>34 år</c:v>
                </c:pt>
                <c:pt idx="35">
                  <c:v>35 år</c:v>
                </c:pt>
                <c:pt idx="36">
                  <c:v>36 år</c:v>
                </c:pt>
                <c:pt idx="37">
                  <c:v>37 år</c:v>
                </c:pt>
                <c:pt idx="38">
                  <c:v>38 år</c:v>
                </c:pt>
                <c:pt idx="39">
                  <c:v>39 år</c:v>
                </c:pt>
                <c:pt idx="40">
                  <c:v>40 år</c:v>
                </c:pt>
                <c:pt idx="41">
                  <c:v>41 år</c:v>
                </c:pt>
                <c:pt idx="42">
                  <c:v>42 år</c:v>
                </c:pt>
                <c:pt idx="43">
                  <c:v>43 år</c:v>
                </c:pt>
                <c:pt idx="44">
                  <c:v>44 år</c:v>
                </c:pt>
                <c:pt idx="45">
                  <c:v>45 år</c:v>
                </c:pt>
                <c:pt idx="46">
                  <c:v>46 år</c:v>
                </c:pt>
                <c:pt idx="47">
                  <c:v>47 år</c:v>
                </c:pt>
                <c:pt idx="48">
                  <c:v>48 år</c:v>
                </c:pt>
                <c:pt idx="49">
                  <c:v>49 år</c:v>
                </c:pt>
                <c:pt idx="50">
                  <c:v>50 år</c:v>
                </c:pt>
                <c:pt idx="51">
                  <c:v>51 år</c:v>
                </c:pt>
                <c:pt idx="52">
                  <c:v>52 år</c:v>
                </c:pt>
                <c:pt idx="53">
                  <c:v>53 år</c:v>
                </c:pt>
                <c:pt idx="54">
                  <c:v>54 år</c:v>
                </c:pt>
                <c:pt idx="55">
                  <c:v>55 år</c:v>
                </c:pt>
                <c:pt idx="56">
                  <c:v>56 år</c:v>
                </c:pt>
                <c:pt idx="57">
                  <c:v>57 år</c:v>
                </c:pt>
                <c:pt idx="58">
                  <c:v>58 år</c:v>
                </c:pt>
                <c:pt idx="59">
                  <c:v>59 år</c:v>
                </c:pt>
                <c:pt idx="60">
                  <c:v>60 år</c:v>
                </c:pt>
                <c:pt idx="61">
                  <c:v>61 år</c:v>
                </c:pt>
                <c:pt idx="62">
                  <c:v>62 år</c:v>
                </c:pt>
                <c:pt idx="63">
                  <c:v>63 år</c:v>
                </c:pt>
                <c:pt idx="64">
                  <c:v>64 år</c:v>
                </c:pt>
                <c:pt idx="65">
                  <c:v>65 år</c:v>
                </c:pt>
                <c:pt idx="66">
                  <c:v>66 år</c:v>
                </c:pt>
                <c:pt idx="67">
                  <c:v>67 år</c:v>
                </c:pt>
                <c:pt idx="68">
                  <c:v>68 år</c:v>
                </c:pt>
                <c:pt idx="69">
                  <c:v>69 år</c:v>
                </c:pt>
                <c:pt idx="70">
                  <c:v>70 år</c:v>
                </c:pt>
                <c:pt idx="71">
                  <c:v>71 år</c:v>
                </c:pt>
                <c:pt idx="72">
                  <c:v>72 år</c:v>
                </c:pt>
                <c:pt idx="73">
                  <c:v>73 år</c:v>
                </c:pt>
                <c:pt idx="74">
                  <c:v>74 år</c:v>
                </c:pt>
                <c:pt idx="75">
                  <c:v>75 år</c:v>
                </c:pt>
                <c:pt idx="76">
                  <c:v>76 år</c:v>
                </c:pt>
                <c:pt idx="77">
                  <c:v>77 år</c:v>
                </c:pt>
                <c:pt idx="78">
                  <c:v>78 år</c:v>
                </c:pt>
                <c:pt idx="79">
                  <c:v>79 år</c:v>
                </c:pt>
                <c:pt idx="80">
                  <c:v>80 år</c:v>
                </c:pt>
                <c:pt idx="81">
                  <c:v>81 år</c:v>
                </c:pt>
                <c:pt idx="82">
                  <c:v>82 år</c:v>
                </c:pt>
                <c:pt idx="83">
                  <c:v>83 år</c:v>
                </c:pt>
                <c:pt idx="84">
                  <c:v>84 år</c:v>
                </c:pt>
                <c:pt idx="85">
                  <c:v>85 år</c:v>
                </c:pt>
                <c:pt idx="86">
                  <c:v>86 år</c:v>
                </c:pt>
                <c:pt idx="87">
                  <c:v>87 år</c:v>
                </c:pt>
                <c:pt idx="88">
                  <c:v>88 år</c:v>
                </c:pt>
                <c:pt idx="89">
                  <c:v>89 år</c:v>
                </c:pt>
                <c:pt idx="90">
                  <c:v>90 år</c:v>
                </c:pt>
                <c:pt idx="91">
                  <c:v>91 år</c:v>
                </c:pt>
                <c:pt idx="92">
                  <c:v>92 år</c:v>
                </c:pt>
                <c:pt idx="93">
                  <c:v>93 år</c:v>
                </c:pt>
                <c:pt idx="94">
                  <c:v>94 år</c:v>
                </c:pt>
                <c:pt idx="95">
                  <c:v>95 år</c:v>
                </c:pt>
                <c:pt idx="96">
                  <c:v>96 år</c:v>
                </c:pt>
                <c:pt idx="97">
                  <c:v>97 år</c:v>
                </c:pt>
                <c:pt idx="98">
                  <c:v>98 år</c:v>
                </c:pt>
                <c:pt idx="99">
                  <c:v>99 år</c:v>
                </c:pt>
                <c:pt idx="100">
                  <c:v>100 år</c:v>
                </c:pt>
              </c:strCache>
            </c:strRef>
          </c:cat>
          <c:val>
            <c:numRef>
              <c:f>[Bok1]Blad1!$F$4:$F$104</c:f>
              <c:numCache>
                <c:formatCode>0.0%</c:formatCode>
                <c:ptCount val="101"/>
                <c:pt idx="0">
                  <c:v>1.0934524488595975E-2</c:v>
                </c:pt>
                <c:pt idx="1">
                  <c:v>1.1926178796149222E-2</c:v>
                </c:pt>
                <c:pt idx="2">
                  <c:v>1.2356188186150188E-2</c:v>
                </c:pt>
                <c:pt idx="3">
                  <c:v>1.2847627489008433E-2</c:v>
                </c:pt>
                <c:pt idx="4">
                  <c:v>1.2838851787171679E-2</c:v>
                </c:pt>
                <c:pt idx="5">
                  <c:v>1.3769076181867644E-2</c:v>
                </c:pt>
                <c:pt idx="6">
                  <c:v>1.3479478021254749E-2</c:v>
                </c:pt>
                <c:pt idx="7">
                  <c:v>1.4497459434318259E-2</c:v>
                </c:pt>
                <c:pt idx="8">
                  <c:v>1.4681749172890102E-2</c:v>
                </c:pt>
                <c:pt idx="9">
                  <c:v>1.4488683732481505E-2</c:v>
                </c:pt>
                <c:pt idx="10">
                  <c:v>1.4225412677378873E-2</c:v>
                </c:pt>
                <c:pt idx="11">
                  <c:v>1.4962571631666243E-2</c:v>
                </c:pt>
                <c:pt idx="12">
                  <c:v>1.4058674342480541E-2</c:v>
                </c:pt>
                <c:pt idx="13">
                  <c:v>1.4523786539828522E-2</c:v>
                </c:pt>
                <c:pt idx="14">
                  <c:v>1.3769076181867644E-2</c:v>
                </c:pt>
                <c:pt idx="15">
                  <c:v>1.3883160305745452E-2</c:v>
                </c:pt>
                <c:pt idx="16">
                  <c:v>1.3558459337785539E-2</c:v>
                </c:pt>
                <c:pt idx="17">
                  <c:v>1.326008547533589E-2</c:v>
                </c:pt>
                <c:pt idx="18">
                  <c:v>1.2944160209212732E-2</c:v>
                </c:pt>
                <c:pt idx="19">
                  <c:v>1.1873524585128695E-2</c:v>
                </c:pt>
                <c:pt idx="20">
                  <c:v>1.1259225456555888E-2</c:v>
                </c:pt>
                <c:pt idx="21">
                  <c:v>1.1689234846556854E-2</c:v>
                </c:pt>
                <c:pt idx="22">
                  <c:v>1.1531272213495274E-2</c:v>
                </c:pt>
                <c:pt idx="23">
                  <c:v>1.0908197383085712E-2</c:v>
                </c:pt>
                <c:pt idx="24">
                  <c:v>1.0759010451860888E-2</c:v>
                </c:pt>
                <c:pt idx="25">
                  <c:v>1.1346982474923432E-2</c:v>
                </c:pt>
                <c:pt idx="26">
                  <c:v>1.2461496608191239E-2</c:v>
                </c:pt>
                <c:pt idx="27">
                  <c:v>1.3172328456968346E-2</c:v>
                </c:pt>
                <c:pt idx="28">
                  <c:v>1.3549683635948785E-2</c:v>
                </c:pt>
                <c:pt idx="29">
                  <c:v>1.3742749076357383E-2</c:v>
                </c:pt>
                <c:pt idx="30">
                  <c:v>1.3935814516765978E-2</c:v>
                </c:pt>
                <c:pt idx="31">
                  <c:v>1.4497459434318259E-2</c:v>
                </c:pt>
                <c:pt idx="32">
                  <c:v>1.4506235136155014E-2</c:v>
                </c:pt>
                <c:pt idx="33">
                  <c:v>1.5287272599626155E-2</c:v>
                </c:pt>
                <c:pt idx="34">
                  <c:v>1.529604830146291E-2</c:v>
                </c:pt>
                <c:pt idx="35">
                  <c:v>1.4611543558196067E-2</c:v>
                </c:pt>
                <c:pt idx="36">
                  <c:v>1.471685198023712E-2</c:v>
                </c:pt>
                <c:pt idx="37">
                  <c:v>1.4576440750849049E-2</c:v>
                </c:pt>
                <c:pt idx="38">
                  <c:v>1.4295618292072909E-2</c:v>
                </c:pt>
                <c:pt idx="39">
                  <c:v>1.529604830146291E-2</c:v>
                </c:pt>
                <c:pt idx="40">
                  <c:v>1.5348702512483436E-2</c:v>
                </c:pt>
                <c:pt idx="41">
                  <c:v>1.5629524971259575E-2</c:v>
                </c:pt>
                <c:pt idx="42">
                  <c:v>1.4576440750849049E-2</c:v>
                </c:pt>
                <c:pt idx="43">
                  <c:v>1.4550113645338786E-2</c:v>
                </c:pt>
                <c:pt idx="44">
                  <c:v>1.4760730489420891E-2</c:v>
                </c:pt>
                <c:pt idx="45">
                  <c:v>1.4787057594931154E-2</c:v>
                </c:pt>
                <c:pt idx="46">
                  <c:v>1.5524216549218523E-2</c:v>
                </c:pt>
                <c:pt idx="47">
                  <c:v>1.5006450140850015E-2</c:v>
                </c:pt>
                <c:pt idx="48">
                  <c:v>1.471685198023712E-2</c:v>
                </c:pt>
                <c:pt idx="49">
                  <c:v>1.47782818930944E-2</c:v>
                </c:pt>
                <c:pt idx="50">
                  <c:v>1.4453580925134487E-2</c:v>
                </c:pt>
                <c:pt idx="51">
                  <c:v>1.3514580828601767E-2</c:v>
                </c:pt>
                <c:pt idx="52">
                  <c:v>1.2891505998192205E-2</c:v>
                </c:pt>
                <c:pt idx="53">
                  <c:v>1.3189879860641854E-2</c:v>
                </c:pt>
                <c:pt idx="54">
                  <c:v>1.2926608805539223E-2</c:v>
                </c:pt>
                <c:pt idx="55">
                  <c:v>1.3189879860641854E-2</c:v>
                </c:pt>
                <c:pt idx="56">
                  <c:v>1.2830076085334924E-2</c:v>
                </c:pt>
                <c:pt idx="57">
                  <c:v>1.3268861177172644E-2</c:v>
                </c:pt>
                <c:pt idx="58">
                  <c:v>1.204026292002703E-2</c:v>
                </c:pt>
                <c:pt idx="59">
                  <c:v>1.1092487121657555E-2</c:v>
                </c:pt>
                <c:pt idx="60">
                  <c:v>1.0425533782064221E-2</c:v>
                </c:pt>
                <c:pt idx="61">
                  <c:v>9.5655150020622897E-3</c:v>
                </c:pt>
                <c:pt idx="62">
                  <c:v>9.1442813138980783E-3</c:v>
                </c:pt>
                <c:pt idx="63">
                  <c:v>9.3987766671639571E-3</c:v>
                </c:pt>
                <c:pt idx="64">
                  <c:v>8.8985616624689557E-3</c:v>
                </c:pt>
                <c:pt idx="65">
                  <c:v>8.3720195522636928E-3</c:v>
                </c:pt>
                <c:pt idx="66">
                  <c:v>7.9069073549157091E-3</c:v>
                </c:pt>
                <c:pt idx="67">
                  <c:v>7.3715895428736918E-3</c:v>
                </c:pt>
                <c:pt idx="68">
                  <c:v>6.766066116137638E-3</c:v>
                </c:pt>
                <c:pt idx="69">
                  <c:v>7.1609726987915861E-3</c:v>
                </c:pt>
                <c:pt idx="70">
                  <c:v>6.6783090977700944E-3</c:v>
                </c:pt>
                <c:pt idx="71">
                  <c:v>6.7134119051171113E-3</c:v>
                </c:pt>
                <c:pt idx="72">
                  <c:v>6.9591315565462348E-3</c:v>
                </c:pt>
                <c:pt idx="73">
                  <c:v>6.7572904143008835E-3</c:v>
                </c:pt>
                <c:pt idx="74">
                  <c:v>7.5646549832822877E-3</c:v>
                </c:pt>
                <c:pt idx="75">
                  <c:v>7.2399540153223751E-3</c:v>
                </c:pt>
                <c:pt idx="76">
                  <c:v>6.8538231345051824E-3</c:v>
                </c:pt>
                <c:pt idx="77">
                  <c:v>6.5115707628717609E-3</c:v>
                </c:pt>
                <c:pt idx="78">
                  <c:v>5.6778790883800934E-3</c:v>
                </c:pt>
                <c:pt idx="79">
                  <c:v>5.1601126800115841E-3</c:v>
                </c:pt>
                <c:pt idx="80">
                  <c:v>4.5282621477652678E-3</c:v>
                </c:pt>
                <c:pt idx="81">
                  <c:v>3.7735517898043894E-3</c:v>
                </c:pt>
                <c:pt idx="82">
                  <c:v>3.3610938034769329E-3</c:v>
                </c:pt>
                <c:pt idx="83">
                  <c:v>3.4312994181709684E-3</c:v>
                </c:pt>
                <c:pt idx="84">
                  <c:v>3.0100657300067574E-3</c:v>
                </c:pt>
                <c:pt idx="85">
                  <c:v>2.6765890602100904E-3</c:v>
                </c:pt>
                <c:pt idx="86">
                  <c:v>2.2992338812296512E-3</c:v>
                </c:pt>
                <c:pt idx="87">
                  <c:v>1.7288132618406156E-3</c:v>
                </c:pt>
                <c:pt idx="88">
                  <c:v>1.6410562434730717E-3</c:v>
                </c:pt>
                <c:pt idx="89">
                  <c:v>1.5269721195952646E-3</c:v>
                </c:pt>
                <c:pt idx="90">
                  <c:v>1.3426823810234224E-3</c:v>
                </c:pt>
                <c:pt idx="91">
                  <c:v>8.7757018367543948E-4</c:v>
                </c:pt>
                <c:pt idx="92">
                  <c:v>8.2491597265491306E-4</c:v>
                </c:pt>
                <c:pt idx="93">
                  <c:v>7.2838325245061476E-4</c:v>
                </c:pt>
                <c:pt idx="94">
                  <c:v>5.002150046950005E-4</c:v>
                </c:pt>
                <c:pt idx="95">
                  <c:v>3.5102807347017577E-4</c:v>
                </c:pt>
                <c:pt idx="96">
                  <c:v>3.33476669796667E-4</c:v>
                </c:pt>
                <c:pt idx="97">
                  <c:v>1.9306544040859669E-4</c:v>
                </c:pt>
                <c:pt idx="98">
                  <c:v>1.4041122938807031E-4</c:v>
                </c:pt>
                <c:pt idx="99">
                  <c:v>8.7757018367543943E-5</c:v>
                </c:pt>
                <c:pt idx="100">
                  <c:v>1.2285982571456151E-4</c:v>
                </c:pt>
              </c:numCache>
            </c:numRef>
          </c:val>
          <c:extLst>
            <c:ext xmlns:c16="http://schemas.microsoft.com/office/drawing/2014/chart" uri="{C3380CC4-5D6E-409C-BE32-E72D297353CC}">
              <c16:uniqueId val="{00000000-5CAA-46CC-A6E8-ADB2FFD0755E}"/>
            </c:ext>
          </c:extLst>
        </c:ser>
        <c:dLbls>
          <c:showLegendKey val="0"/>
          <c:showVal val="0"/>
          <c:showCatName val="0"/>
          <c:showSerName val="0"/>
          <c:showPercent val="0"/>
          <c:showBubbleSize val="0"/>
        </c:dLbls>
        <c:axId val="762198424"/>
        <c:axId val="762201376"/>
      </c:areaChart>
      <c:lineChart>
        <c:grouping val="standard"/>
        <c:varyColors val="0"/>
        <c:ser>
          <c:idx val="1"/>
          <c:order val="1"/>
          <c:tx>
            <c:strRef>
              <c:f>[Bok1]Blad1!$G$3</c:f>
              <c:strCache>
                <c:ptCount val="1"/>
                <c:pt idx="0">
                  <c:v>Stockholms län</c:v>
                </c:pt>
              </c:strCache>
            </c:strRef>
          </c:tx>
          <c:spPr>
            <a:ln w="28575" cap="rnd">
              <a:solidFill>
                <a:schemeClr val="tx1"/>
              </a:solidFill>
              <a:prstDash val="sysDot"/>
              <a:round/>
            </a:ln>
            <a:effectLst/>
          </c:spPr>
          <c:marker>
            <c:symbol val="none"/>
          </c:marker>
          <c:cat>
            <c:strRef>
              <c:f>[Bok1]Blad1!$E$4:$E$104</c:f>
              <c:strCache>
                <c:ptCount val="101"/>
                <c:pt idx="0">
                  <c:v>0 år</c:v>
                </c:pt>
                <c:pt idx="1">
                  <c:v>1 år</c:v>
                </c:pt>
                <c:pt idx="2">
                  <c:v>2 år</c:v>
                </c:pt>
                <c:pt idx="3">
                  <c:v>3 år</c:v>
                </c:pt>
                <c:pt idx="4">
                  <c:v>4 år</c:v>
                </c:pt>
                <c:pt idx="5">
                  <c:v>5 år</c:v>
                </c:pt>
                <c:pt idx="6">
                  <c:v>6 år</c:v>
                </c:pt>
                <c:pt idx="7">
                  <c:v>7 år</c:v>
                </c:pt>
                <c:pt idx="8">
                  <c:v>8 år</c:v>
                </c:pt>
                <c:pt idx="9">
                  <c:v>9 år</c:v>
                </c:pt>
                <c:pt idx="10">
                  <c:v>10 år</c:v>
                </c:pt>
                <c:pt idx="11">
                  <c:v>11 år</c:v>
                </c:pt>
                <c:pt idx="12">
                  <c:v>12 år</c:v>
                </c:pt>
                <c:pt idx="13">
                  <c:v>13 år</c:v>
                </c:pt>
                <c:pt idx="14">
                  <c:v>14 år</c:v>
                </c:pt>
                <c:pt idx="15">
                  <c:v>15 år</c:v>
                </c:pt>
                <c:pt idx="16">
                  <c:v>16 år</c:v>
                </c:pt>
                <c:pt idx="17">
                  <c:v>17 år</c:v>
                </c:pt>
                <c:pt idx="18">
                  <c:v>18 år</c:v>
                </c:pt>
                <c:pt idx="19">
                  <c:v>19 år</c:v>
                </c:pt>
                <c:pt idx="20">
                  <c:v>20 år</c:v>
                </c:pt>
                <c:pt idx="21">
                  <c:v>21 år</c:v>
                </c:pt>
                <c:pt idx="22">
                  <c:v>22 år</c:v>
                </c:pt>
                <c:pt idx="23">
                  <c:v>23 år</c:v>
                </c:pt>
                <c:pt idx="24">
                  <c:v>24 år</c:v>
                </c:pt>
                <c:pt idx="25">
                  <c:v>25 år</c:v>
                </c:pt>
                <c:pt idx="26">
                  <c:v>26 år</c:v>
                </c:pt>
                <c:pt idx="27">
                  <c:v>27 år</c:v>
                </c:pt>
                <c:pt idx="28">
                  <c:v>28 år</c:v>
                </c:pt>
                <c:pt idx="29">
                  <c:v>29 år</c:v>
                </c:pt>
                <c:pt idx="30">
                  <c:v>30 år</c:v>
                </c:pt>
                <c:pt idx="31">
                  <c:v>31 år</c:v>
                </c:pt>
                <c:pt idx="32">
                  <c:v>32 år</c:v>
                </c:pt>
                <c:pt idx="33">
                  <c:v>33 år</c:v>
                </c:pt>
                <c:pt idx="34">
                  <c:v>34 år</c:v>
                </c:pt>
                <c:pt idx="35">
                  <c:v>35 år</c:v>
                </c:pt>
                <c:pt idx="36">
                  <c:v>36 år</c:v>
                </c:pt>
                <c:pt idx="37">
                  <c:v>37 år</c:v>
                </c:pt>
                <c:pt idx="38">
                  <c:v>38 år</c:v>
                </c:pt>
                <c:pt idx="39">
                  <c:v>39 år</c:v>
                </c:pt>
                <c:pt idx="40">
                  <c:v>40 år</c:v>
                </c:pt>
                <c:pt idx="41">
                  <c:v>41 år</c:v>
                </c:pt>
                <c:pt idx="42">
                  <c:v>42 år</c:v>
                </c:pt>
                <c:pt idx="43">
                  <c:v>43 år</c:v>
                </c:pt>
                <c:pt idx="44">
                  <c:v>44 år</c:v>
                </c:pt>
                <c:pt idx="45">
                  <c:v>45 år</c:v>
                </c:pt>
                <c:pt idx="46">
                  <c:v>46 år</c:v>
                </c:pt>
                <c:pt idx="47">
                  <c:v>47 år</c:v>
                </c:pt>
                <c:pt idx="48">
                  <c:v>48 år</c:v>
                </c:pt>
                <c:pt idx="49">
                  <c:v>49 år</c:v>
                </c:pt>
                <c:pt idx="50">
                  <c:v>50 år</c:v>
                </c:pt>
                <c:pt idx="51">
                  <c:v>51 år</c:v>
                </c:pt>
                <c:pt idx="52">
                  <c:v>52 år</c:v>
                </c:pt>
                <c:pt idx="53">
                  <c:v>53 år</c:v>
                </c:pt>
                <c:pt idx="54">
                  <c:v>54 år</c:v>
                </c:pt>
                <c:pt idx="55">
                  <c:v>55 år</c:v>
                </c:pt>
                <c:pt idx="56">
                  <c:v>56 år</c:v>
                </c:pt>
                <c:pt idx="57">
                  <c:v>57 år</c:v>
                </c:pt>
                <c:pt idx="58">
                  <c:v>58 år</c:v>
                </c:pt>
                <c:pt idx="59">
                  <c:v>59 år</c:v>
                </c:pt>
                <c:pt idx="60">
                  <c:v>60 år</c:v>
                </c:pt>
                <c:pt idx="61">
                  <c:v>61 år</c:v>
                </c:pt>
                <c:pt idx="62">
                  <c:v>62 år</c:v>
                </c:pt>
                <c:pt idx="63">
                  <c:v>63 år</c:v>
                </c:pt>
                <c:pt idx="64">
                  <c:v>64 år</c:v>
                </c:pt>
                <c:pt idx="65">
                  <c:v>65 år</c:v>
                </c:pt>
                <c:pt idx="66">
                  <c:v>66 år</c:v>
                </c:pt>
                <c:pt idx="67">
                  <c:v>67 år</c:v>
                </c:pt>
                <c:pt idx="68">
                  <c:v>68 år</c:v>
                </c:pt>
                <c:pt idx="69">
                  <c:v>69 år</c:v>
                </c:pt>
                <c:pt idx="70">
                  <c:v>70 år</c:v>
                </c:pt>
                <c:pt idx="71">
                  <c:v>71 år</c:v>
                </c:pt>
                <c:pt idx="72">
                  <c:v>72 år</c:v>
                </c:pt>
                <c:pt idx="73">
                  <c:v>73 år</c:v>
                </c:pt>
                <c:pt idx="74">
                  <c:v>74 år</c:v>
                </c:pt>
                <c:pt idx="75">
                  <c:v>75 år</c:v>
                </c:pt>
                <c:pt idx="76">
                  <c:v>76 år</c:v>
                </c:pt>
                <c:pt idx="77">
                  <c:v>77 år</c:v>
                </c:pt>
                <c:pt idx="78">
                  <c:v>78 år</c:v>
                </c:pt>
                <c:pt idx="79">
                  <c:v>79 år</c:v>
                </c:pt>
                <c:pt idx="80">
                  <c:v>80 år</c:v>
                </c:pt>
                <c:pt idx="81">
                  <c:v>81 år</c:v>
                </c:pt>
                <c:pt idx="82">
                  <c:v>82 år</c:v>
                </c:pt>
                <c:pt idx="83">
                  <c:v>83 år</c:v>
                </c:pt>
                <c:pt idx="84">
                  <c:v>84 år</c:v>
                </c:pt>
                <c:pt idx="85">
                  <c:v>85 år</c:v>
                </c:pt>
                <c:pt idx="86">
                  <c:v>86 år</c:v>
                </c:pt>
                <c:pt idx="87">
                  <c:v>87 år</c:v>
                </c:pt>
                <c:pt idx="88">
                  <c:v>88 år</c:v>
                </c:pt>
                <c:pt idx="89">
                  <c:v>89 år</c:v>
                </c:pt>
                <c:pt idx="90">
                  <c:v>90 år</c:v>
                </c:pt>
                <c:pt idx="91">
                  <c:v>91 år</c:v>
                </c:pt>
                <c:pt idx="92">
                  <c:v>92 år</c:v>
                </c:pt>
                <c:pt idx="93">
                  <c:v>93 år</c:v>
                </c:pt>
                <c:pt idx="94">
                  <c:v>94 år</c:v>
                </c:pt>
                <c:pt idx="95">
                  <c:v>95 år</c:v>
                </c:pt>
                <c:pt idx="96">
                  <c:v>96 år</c:v>
                </c:pt>
                <c:pt idx="97">
                  <c:v>97 år</c:v>
                </c:pt>
                <c:pt idx="98">
                  <c:v>98 år</c:v>
                </c:pt>
                <c:pt idx="99">
                  <c:v>99 år</c:v>
                </c:pt>
                <c:pt idx="100">
                  <c:v>100 år</c:v>
                </c:pt>
              </c:strCache>
            </c:strRef>
          </c:cat>
          <c:val>
            <c:numRef>
              <c:f>[Bok1]Blad1!$G$4:$G$104</c:f>
              <c:numCache>
                <c:formatCode>0.0%</c:formatCode>
                <c:ptCount val="101"/>
                <c:pt idx="0">
                  <c:v>1.1957903872199489E-2</c:v>
                </c:pt>
                <c:pt idx="1">
                  <c:v>1.1712783405013128E-2</c:v>
                </c:pt>
                <c:pt idx="2">
                  <c:v>1.1739282914979221E-2</c:v>
                </c:pt>
                <c:pt idx="3">
                  <c:v>1.1809672238326656E-2</c:v>
                </c:pt>
                <c:pt idx="4">
                  <c:v>1.1994340698402866E-2</c:v>
                </c:pt>
                <c:pt idx="5">
                  <c:v>1.2314405092212084E-2</c:v>
                </c:pt>
                <c:pt idx="6">
                  <c:v>1.218397781659772E-2</c:v>
                </c:pt>
                <c:pt idx="7">
                  <c:v>1.2363263563712068E-2</c:v>
                </c:pt>
                <c:pt idx="8">
                  <c:v>1.2321029969703606E-2</c:v>
                </c:pt>
                <c:pt idx="9">
                  <c:v>1.2179837268165518E-2</c:v>
                </c:pt>
                <c:pt idx="10">
                  <c:v>1.2195571352207885E-2</c:v>
                </c:pt>
                <c:pt idx="11">
                  <c:v>1.2721006948254324E-2</c:v>
                </c:pt>
                <c:pt idx="12">
                  <c:v>1.2307366159877341E-2</c:v>
                </c:pt>
                <c:pt idx="13">
                  <c:v>1.2324756463292589E-2</c:v>
                </c:pt>
                <c:pt idx="14">
                  <c:v>1.2040300786000309E-2</c:v>
                </c:pt>
                <c:pt idx="15">
                  <c:v>1.192188110083933E-2</c:v>
                </c:pt>
                <c:pt idx="16">
                  <c:v>1.1540950645076743E-2</c:v>
                </c:pt>
                <c:pt idx="17">
                  <c:v>1.1514037080267429E-2</c:v>
                </c:pt>
                <c:pt idx="18">
                  <c:v>1.1217573812521763E-2</c:v>
                </c:pt>
                <c:pt idx="19">
                  <c:v>1.0748449675153272E-2</c:v>
                </c:pt>
                <c:pt idx="20">
                  <c:v>9.9613314181916657E-3</c:v>
                </c:pt>
                <c:pt idx="21">
                  <c:v>9.8896999303145702E-3</c:v>
                </c:pt>
                <c:pt idx="22">
                  <c:v>1.0323215351166124E-2</c:v>
                </c:pt>
                <c:pt idx="23">
                  <c:v>1.0375800316255089E-2</c:v>
                </c:pt>
                <c:pt idx="24">
                  <c:v>1.1022553981365047E-2</c:v>
                </c:pt>
                <c:pt idx="25">
                  <c:v>1.2179837268165518E-2</c:v>
                </c:pt>
                <c:pt idx="26">
                  <c:v>1.356443666389388E-2</c:v>
                </c:pt>
                <c:pt idx="27">
                  <c:v>1.496766852756715E-2</c:v>
                </c:pt>
                <c:pt idx="28">
                  <c:v>1.5629742221876256E-2</c:v>
                </c:pt>
                <c:pt idx="29">
                  <c:v>1.6389532859185329E-2</c:v>
                </c:pt>
                <c:pt idx="30">
                  <c:v>1.6731542159685218E-2</c:v>
                </c:pt>
                <c:pt idx="31">
                  <c:v>1.722219714890116E-2</c:v>
                </c:pt>
                <c:pt idx="32">
                  <c:v>1.6747690298570806E-2</c:v>
                </c:pt>
                <c:pt idx="33">
                  <c:v>1.649221846030394E-2</c:v>
                </c:pt>
                <c:pt idx="34">
                  <c:v>1.573863864564317E-2</c:v>
                </c:pt>
                <c:pt idx="35">
                  <c:v>1.5568876159922886E-2</c:v>
                </c:pt>
                <c:pt idx="36">
                  <c:v>1.5168485126528949E-2</c:v>
                </c:pt>
                <c:pt idx="37">
                  <c:v>1.4877404571745146E-2</c:v>
                </c:pt>
                <c:pt idx="38">
                  <c:v>1.4476185428664768E-2</c:v>
                </c:pt>
                <c:pt idx="39">
                  <c:v>1.45382936551478E-2</c:v>
                </c:pt>
                <c:pt idx="40">
                  <c:v>1.4290688858902117E-2</c:v>
                </c:pt>
                <c:pt idx="41">
                  <c:v>1.4730415102401974E-2</c:v>
                </c:pt>
                <c:pt idx="42">
                  <c:v>1.391307084188529E-2</c:v>
                </c:pt>
                <c:pt idx="43">
                  <c:v>1.3378111984444788E-2</c:v>
                </c:pt>
                <c:pt idx="44">
                  <c:v>1.3296543180330408E-2</c:v>
                </c:pt>
                <c:pt idx="45">
                  <c:v>1.3450157527165102E-2</c:v>
                </c:pt>
                <c:pt idx="46">
                  <c:v>1.3663809826266728E-2</c:v>
                </c:pt>
                <c:pt idx="47">
                  <c:v>1.4213260603219939E-2</c:v>
                </c:pt>
                <c:pt idx="48">
                  <c:v>1.3967312026347137E-2</c:v>
                </c:pt>
                <c:pt idx="49">
                  <c:v>1.4007889400982718E-2</c:v>
                </c:pt>
                <c:pt idx="50">
                  <c:v>1.3732542930241282E-2</c:v>
                </c:pt>
                <c:pt idx="51">
                  <c:v>1.3076266003737258E-2</c:v>
                </c:pt>
                <c:pt idx="52">
                  <c:v>1.2499487607131515E-2</c:v>
                </c:pt>
                <c:pt idx="53">
                  <c:v>1.2748334567906857E-2</c:v>
                </c:pt>
                <c:pt idx="54">
                  <c:v>1.2995525309309319E-2</c:v>
                </c:pt>
                <c:pt idx="55">
                  <c:v>1.3188060811406714E-2</c:v>
                </c:pt>
                <c:pt idx="56">
                  <c:v>1.3088273594190646E-2</c:v>
                </c:pt>
                <c:pt idx="57">
                  <c:v>1.3134647736631307E-2</c:v>
                </c:pt>
                <c:pt idx="58">
                  <c:v>1.1919810826623229E-2</c:v>
                </c:pt>
                <c:pt idx="59">
                  <c:v>1.1327712400818339E-2</c:v>
                </c:pt>
                <c:pt idx="60">
                  <c:v>1.0665638706509231E-2</c:v>
                </c:pt>
                <c:pt idx="61">
                  <c:v>1.0271872550606818E-2</c:v>
                </c:pt>
                <c:pt idx="62">
                  <c:v>9.9046059046704969E-3</c:v>
                </c:pt>
                <c:pt idx="63">
                  <c:v>9.7273904317722506E-3</c:v>
                </c:pt>
                <c:pt idx="64">
                  <c:v>9.6093848014544916E-3</c:v>
                </c:pt>
                <c:pt idx="65">
                  <c:v>9.3112653143359453E-3</c:v>
                </c:pt>
                <c:pt idx="66">
                  <c:v>8.8251649283954264E-3</c:v>
                </c:pt>
                <c:pt idx="67">
                  <c:v>8.4351252660819932E-3</c:v>
                </c:pt>
                <c:pt idx="68">
                  <c:v>8.3291272262176214E-3</c:v>
                </c:pt>
                <c:pt idx="69">
                  <c:v>8.2210589121371486E-3</c:v>
                </c:pt>
                <c:pt idx="70">
                  <c:v>7.8608311985355703E-3</c:v>
                </c:pt>
                <c:pt idx="71">
                  <c:v>8.0620618523405893E-3</c:v>
                </c:pt>
                <c:pt idx="72">
                  <c:v>8.0711710588914336E-3</c:v>
                </c:pt>
                <c:pt idx="73">
                  <c:v>8.2815109192472987E-3</c:v>
                </c:pt>
                <c:pt idx="74">
                  <c:v>8.4164927981370853E-3</c:v>
                </c:pt>
                <c:pt idx="75">
                  <c:v>8.2939325645439033E-3</c:v>
                </c:pt>
                <c:pt idx="76">
                  <c:v>8.1746847696964851E-3</c:v>
                </c:pt>
                <c:pt idx="77">
                  <c:v>7.8678701308703136E-3</c:v>
                </c:pt>
                <c:pt idx="78">
                  <c:v>7.0608772414341367E-3</c:v>
                </c:pt>
                <c:pt idx="79">
                  <c:v>6.2427048712310144E-3</c:v>
                </c:pt>
                <c:pt idx="80">
                  <c:v>5.244418644227102E-3</c:v>
                </c:pt>
                <c:pt idx="81">
                  <c:v>4.606360130824768E-3</c:v>
                </c:pt>
                <c:pt idx="82">
                  <c:v>4.2937487241935142E-3</c:v>
                </c:pt>
                <c:pt idx="83">
                  <c:v>3.911990158744486E-3</c:v>
                </c:pt>
                <c:pt idx="84">
                  <c:v>3.4031167564268559E-3</c:v>
                </c:pt>
                <c:pt idx="85">
                  <c:v>3.0615215107701876E-3</c:v>
                </c:pt>
                <c:pt idx="86">
                  <c:v>2.6296623092915148E-3</c:v>
                </c:pt>
                <c:pt idx="87">
                  <c:v>2.2632237730416346E-3</c:v>
                </c:pt>
                <c:pt idx="88">
                  <c:v>2.000298947596805E-3</c:v>
                </c:pt>
                <c:pt idx="89">
                  <c:v>1.7924434163002626E-3</c:v>
                </c:pt>
                <c:pt idx="90">
                  <c:v>1.5932830367113445E-3</c:v>
                </c:pt>
                <c:pt idx="91">
                  <c:v>1.3287019918936343E-3</c:v>
                </c:pt>
                <c:pt idx="92">
                  <c:v>1.0943469506309988E-3</c:v>
                </c:pt>
                <c:pt idx="93">
                  <c:v>8.9891306463106265E-4</c:v>
                </c:pt>
                <c:pt idx="94">
                  <c:v>7.20869482046375E-4</c:v>
                </c:pt>
                <c:pt idx="95">
                  <c:v>5.4779455758032977E-4</c:v>
                </c:pt>
                <c:pt idx="96">
                  <c:v>4.4469490161849897E-4</c:v>
                </c:pt>
                <c:pt idx="97">
                  <c:v>3.3165792941938332E-4</c:v>
                </c:pt>
                <c:pt idx="98">
                  <c:v>2.2690205408467174E-4</c:v>
                </c:pt>
                <c:pt idx="99">
                  <c:v>1.4036459185164912E-4</c:v>
                </c:pt>
                <c:pt idx="100">
                  <c:v>2.3725342516517684E-4</c:v>
                </c:pt>
              </c:numCache>
            </c:numRef>
          </c:val>
          <c:smooth val="0"/>
          <c:extLst>
            <c:ext xmlns:c16="http://schemas.microsoft.com/office/drawing/2014/chart" uri="{C3380CC4-5D6E-409C-BE32-E72D297353CC}">
              <c16:uniqueId val="{00000001-5CAA-46CC-A6E8-ADB2FFD0755E}"/>
            </c:ext>
          </c:extLst>
        </c:ser>
        <c:ser>
          <c:idx val="2"/>
          <c:order val="2"/>
          <c:tx>
            <c:strRef>
              <c:f>[Bok1]Blad1!$H$3</c:f>
              <c:strCache>
                <c:ptCount val="1"/>
                <c:pt idx="0">
                  <c:v>Riket</c:v>
                </c:pt>
              </c:strCache>
            </c:strRef>
          </c:tx>
          <c:spPr>
            <a:ln w="28575" cap="rnd">
              <a:solidFill>
                <a:srgbClr val="FF0000"/>
              </a:solidFill>
              <a:prstDash val="dash"/>
              <a:round/>
            </a:ln>
            <a:effectLst/>
          </c:spPr>
          <c:marker>
            <c:symbol val="none"/>
          </c:marker>
          <c:cat>
            <c:strRef>
              <c:f>[Bok1]Blad1!$E$4:$E$104</c:f>
              <c:strCache>
                <c:ptCount val="101"/>
                <c:pt idx="0">
                  <c:v>0 år</c:v>
                </c:pt>
                <c:pt idx="1">
                  <c:v>1 år</c:v>
                </c:pt>
                <c:pt idx="2">
                  <c:v>2 år</c:v>
                </c:pt>
                <c:pt idx="3">
                  <c:v>3 år</c:v>
                </c:pt>
                <c:pt idx="4">
                  <c:v>4 år</c:v>
                </c:pt>
                <c:pt idx="5">
                  <c:v>5 år</c:v>
                </c:pt>
                <c:pt idx="6">
                  <c:v>6 år</c:v>
                </c:pt>
                <c:pt idx="7">
                  <c:v>7 år</c:v>
                </c:pt>
                <c:pt idx="8">
                  <c:v>8 år</c:v>
                </c:pt>
                <c:pt idx="9">
                  <c:v>9 år</c:v>
                </c:pt>
                <c:pt idx="10">
                  <c:v>10 år</c:v>
                </c:pt>
                <c:pt idx="11">
                  <c:v>11 år</c:v>
                </c:pt>
                <c:pt idx="12">
                  <c:v>12 år</c:v>
                </c:pt>
                <c:pt idx="13">
                  <c:v>13 år</c:v>
                </c:pt>
                <c:pt idx="14">
                  <c:v>14 år</c:v>
                </c:pt>
                <c:pt idx="15">
                  <c:v>15 år</c:v>
                </c:pt>
                <c:pt idx="16">
                  <c:v>16 år</c:v>
                </c:pt>
                <c:pt idx="17">
                  <c:v>17 år</c:v>
                </c:pt>
                <c:pt idx="18">
                  <c:v>18 år</c:v>
                </c:pt>
                <c:pt idx="19">
                  <c:v>19 år</c:v>
                </c:pt>
                <c:pt idx="20">
                  <c:v>20 år</c:v>
                </c:pt>
                <c:pt idx="21">
                  <c:v>21 år</c:v>
                </c:pt>
                <c:pt idx="22">
                  <c:v>22 år</c:v>
                </c:pt>
                <c:pt idx="23">
                  <c:v>23 år</c:v>
                </c:pt>
                <c:pt idx="24">
                  <c:v>24 år</c:v>
                </c:pt>
                <c:pt idx="25">
                  <c:v>25 år</c:v>
                </c:pt>
                <c:pt idx="26">
                  <c:v>26 år</c:v>
                </c:pt>
                <c:pt idx="27">
                  <c:v>27 år</c:v>
                </c:pt>
                <c:pt idx="28">
                  <c:v>28 år</c:v>
                </c:pt>
                <c:pt idx="29">
                  <c:v>29 år</c:v>
                </c:pt>
                <c:pt idx="30">
                  <c:v>30 år</c:v>
                </c:pt>
                <c:pt idx="31">
                  <c:v>31 år</c:v>
                </c:pt>
                <c:pt idx="32">
                  <c:v>32 år</c:v>
                </c:pt>
                <c:pt idx="33">
                  <c:v>33 år</c:v>
                </c:pt>
                <c:pt idx="34">
                  <c:v>34 år</c:v>
                </c:pt>
                <c:pt idx="35">
                  <c:v>35 år</c:v>
                </c:pt>
                <c:pt idx="36">
                  <c:v>36 år</c:v>
                </c:pt>
                <c:pt idx="37">
                  <c:v>37 år</c:v>
                </c:pt>
                <c:pt idx="38">
                  <c:v>38 år</c:v>
                </c:pt>
                <c:pt idx="39">
                  <c:v>39 år</c:v>
                </c:pt>
                <c:pt idx="40">
                  <c:v>40 år</c:v>
                </c:pt>
                <c:pt idx="41">
                  <c:v>41 år</c:v>
                </c:pt>
                <c:pt idx="42">
                  <c:v>42 år</c:v>
                </c:pt>
                <c:pt idx="43">
                  <c:v>43 år</c:v>
                </c:pt>
                <c:pt idx="44">
                  <c:v>44 år</c:v>
                </c:pt>
                <c:pt idx="45">
                  <c:v>45 år</c:v>
                </c:pt>
                <c:pt idx="46">
                  <c:v>46 år</c:v>
                </c:pt>
                <c:pt idx="47">
                  <c:v>47 år</c:v>
                </c:pt>
                <c:pt idx="48">
                  <c:v>48 år</c:v>
                </c:pt>
                <c:pt idx="49">
                  <c:v>49 år</c:v>
                </c:pt>
                <c:pt idx="50">
                  <c:v>50 år</c:v>
                </c:pt>
                <c:pt idx="51">
                  <c:v>51 år</c:v>
                </c:pt>
                <c:pt idx="52">
                  <c:v>52 år</c:v>
                </c:pt>
                <c:pt idx="53">
                  <c:v>53 år</c:v>
                </c:pt>
                <c:pt idx="54">
                  <c:v>54 år</c:v>
                </c:pt>
                <c:pt idx="55">
                  <c:v>55 år</c:v>
                </c:pt>
                <c:pt idx="56">
                  <c:v>56 år</c:v>
                </c:pt>
                <c:pt idx="57">
                  <c:v>57 år</c:v>
                </c:pt>
                <c:pt idx="58">
                  <c:v>58 år</c:v>
                </c:pt>
                <c:pt idx="59">
                  <c:v>59 år</c:v>
                </c:pt>
                <c:pt idx="60">
                  <c:v>60 år</c:v>
                </c:pt>
                <c:pt idx="61">
                  <c:v>61 år</c:v>
                </c:pt>
                <c:pt idx="62">
                  <c:v>62 år</c:v>
                </c:pt>
                <c:pt idx="63">
                  <c:v>63 år</c:v>
                </c:pt>
                <c:pt idx="64">
                  <c:v>64 år</c:v>
                </c:pt>
                <c:pt idx="65">
                  <c:v>65 år</c:v>
                </c:pt>
                <c:pt idx="66">
                  <c:v>66 år</c:v>
                </c:pt>
                <c:pt idx="67">
                  <c:v>67 år</c:v>
                </c:pt>
                <c:pt idx="68">
                  <c:v>68 år</c:v>
                </c:pt>
                <c:pt idx="69">
                  <c:v>69 år</c:v>
                </c:pt>
                <c:pt idx="70">
                  <c:v>70 år</c:v>
                </c:pt>
                <c:pt idx="71">
                  <c:v>71 år</c:v>
                </c:pt>
                <c:pt idx="72">
                  <c:v>72 år</c:v>
                </c:pt>
                <c:pt idx="73">
                  <c:v>73 år</c:v>
                </c:pt>
                <c:pt idx="74">
                  <c:v>74 år</c:v>
                </c:pt>
                <c:pt idx="75">
                  <c:v>75 år</c:v>
                </c:pt>
                <c:pt idx="76">
                  <c:v>76 år</c:v>
                </c:pt>
                <c:pt idx="77">
                  <c:v>77 år</c:v>
                </c:pt>
                <c:pt idx="78">
                  <c:v>78 år</c:v>
                </c:pt>
                <c:pt idx="79">
                  <c:v>79 år</c:v>
                </c:pt>
                <c:pt idx="80">
                  <c:v>80 år</c:v>
                </c:pt>
                <c:pt idx="81">
                  <c:v>81 år</c:v>
                </c:pt>
                <c:pt idx="82">
                  <c:v>82 år</c:v>
                </c:pt>
                <c:pt idx="83">
                  <c:v>83 år</c:v>
                </c:pt>
                <c:pt idx="84">
                  <c:v>84 år</c:v>
                </c:pt>
                <c:pt idx="85">
                  <c:v>85 år</c:v>
                </c:pt>
                <c:pt idx="86">
                  <c:v>86 år</c:v>
                </c:pt>
                <c:pt idx="87">
                  <c:v>87 år</c:v>
                </c:pt>
                <c:pt idx="88">
                  <c:v>88 år</c:v>
                </c:pt>
                <c:pt idx="89">
                  <c:v>89 år</c:v>
                </c:pt>
                <c:pt idx="90">
                  <c:v>90 år</c:v>
                </c:pt>
                <c:pt idx="91">
                  <c:v>91 år</c:v>
                </c:pt>
                <c:pt idx="92">
                  <c:v>92 år</c:v>
                </c:pt>
                <c:pt idx="93">
                  <c:v>93 år</c:v>
                </c:pt>
                <c:pt idx="94">
                  <c:v>94 år</c:v>
                </c:pt>
                <c:pt idx="95">
                  <c:v>95 år</c:v>
                </c:pt>
                <c:pt idx="96">
                  <c:v>96 år</c:v>
                </c:pt>
                <c:pt idx="97">
                  <c:v>97 år</c:v>
                </c:pt>
                <c:pt idx="98">
                  <c:v>98 år</c:v>
                </c:pt>
                <c:pt idx="99">
                  <c:v>99 år</c:v>
                </c:pt>
                <c:pt idx="100">
                  <c:v>100 år</c:v>
                </c:pt>
              </c:strCache>
            </c:strRef>
          </c:cat>
          <c:val>
            <c:numRef>
              <c:f>[Bok1]Blad1!$H$4:$H$104</c:f>
              <c:numCache>
                <c:formatCode>0.0%</c:formatCode>
                <c:ptCount val="101"/>
                <c:pt idx="0">
                  <c:v>1.0970094120677064E-2</c:v>
                </c:pt>
                <c:pt idx="1">
                  <c:v>1.1007119372281347E-2</c:v>
                </c:pt>
                <c:pt idx="2">
                  <c:v>1.1252232278250793E-2</c:v>
                </c:pt>
                <c:pt idx="3">
                  <c:v>1.1485386123624541E-2</c:v>
                </c:pt>
                <c:pt idx="4">
                  <c:v>1.1582111005722553E-2</c:v>
                </c:pt>
                <c:pt idx="5">
                  <c:v>1.2001252161480612E-2</c:v>
                </c:pt>
                <c:pt idx="6">
                  <c:v>1.1821005200182236E-2</c:v>
                </c:pt>
                <c:pt idx="7">
                  <c:v>1.1965757669632577E-2</c:v>
                </c:pt>
                <c:pt idx="8">
                  <c:v>1.1878121673587295E-2</c:v>
                </c:pt>
                <c:pt idx="9">
                  <c:v>1.199541613990991E-2</c:v>
                </c:pt>
                <c:pt idx="10">
                  <c:v>1.189189851139354E-2</c:v>
                </c:pt>
                <c:pt idx="11">
                  <c:v>1.2358684564564864E-2</c:v>
                </c:pt>
                <c:pt idx="12">
                  <c:v>1.2038468758054427E-2</c:v>
                </c:pt>
                <c:pt idx="13">
                  <c:v>1.1933516042266574E-2</c:v>
                </c:pt>
                <c:pt idx="14">
                  <c:v>1.1770490128226004E-2</c:v>
                </c:pt>
                <c:pt idx="15">
                  <c:v>1.170179728416431E-2</c:v>
                </c:pt>
                <c:pt idx="16">
                  <c:v>1.1342738448839044E-2</c:v>
                </c:pt>
                <c:pt idx="17">
                  <c:v>1.1314993428257021E-2</c:v>
                </c:pt>
                <c:pt idx="18">
                  <c:v>1.1191862940363704E-2</c:v>
                </c:pt>
                <c:pt idx="19">
                  <c:v>1.0988271892782526E-2</c:v>
                </c:pt>
                <c:pt idx="20">
                  <c:v>1.0699149643820906E-2</c:v>
                </c:pt>
                <c:pt idx="21">
                  <c:v>1.0953160090873553E-2</c:v>
                </c:pt>
                <c:pt idx="22">
                  <c:v>1.1412866380172223E-2</c:v>
                </c:pt>
                <c:pt idx="23">
                  <c:v>1.1156464121000435E-2</c:v>
                </c:pt>
                <c:pt idx="24">
                  <c:v>1.1097625542869596E-2</c:v>
                </c:pt>
                <c:pt idx="25">
                  <c:v>1.1638557771734254E-2</c:v>
                </c:pt>
                <c:pt idx="26">
                  <c:v>1.2526876792782774E-2</c:v>
                </c:pt>
                <c:pt idx="27">
                  <c:v>1.3453273462768001E-2</c:v>
                </c:pt>
                <c:pt idx="28">
                  <c:v>1.3999180660840467E-2</c:v>
                </c:pt>
                <c:pt idx="29">
                  <c:v>1.4617607602365253E-2</c:v>
                </c:pt>
                <c:pt idx="30">
                  <c:v>1.4956383870920215E-2</c:v>
                </c:pt>
                <c:pt idx="31">
                  <c:v>1.5219483204025592E-2</c:v>
                </c:pt>
                <c:pt idx="32">
                  <c:v>1.46016302974094E-2</c:v>
                </c:pt>
                <c:pt idx="33">
                  <c:v>1.4385984516747755E-2</c:v>
                </c:pt>
                <c:pt idx="34">
                  <c:v>1.3720582385203064E-2</c:v>
                </c:pt>
                <c:pt idx="35">
                  <c:v>1.3543205598447657E-2</c:v>
                </c:pt>
                <c:pt idx="36">
                  <c:v>1.3285846614428214E-2</c:v>
                </c:pt>
                <c:pt idx="37">
                  <c:v>1.2812937522231893E-2</c:v>
                </c:pt>
                <c:pt idx="38">
                  <c:v>1.2508890365646843E-2</c:v>
                </c:pt>
                <c:pt idx="39">
                  <c:v>1.2521614806120667E-2</c:v>
                </c:pt>
                <c:pt idx="40">
                  <c:v>1.2293244584985199E-2</c:v>
                </c:pt>
                <c:pt idx="41">
                  <c:v>1.267976142343819E-2</c:v>
                </c:pt>
                <c:pt idx="42">
                  <c:v>1.2269039446339504E-2</c:v>
                </c:pt>
                <c:pt idx="43">
                  <c:v>1.1881087520615029E-2</c:v>
                </c:pt>
                <c:pt idx="44">
                  <c:v>1.2000486781602487E-2</c:v>
                </c:pt>
                <c:pt idx="45">
                  <c:v>1.2076068044567305E-2</c:v>
                </c:pt>
                <c:pt idx="46">
                  <c:v>1.2479327567854274E-2</c:v>
                </c:pt>
                <c:pt idx="47">
                  <c:v>1.298773115189863E-2</c:v>
                </c:pt>
                <c:pt idx="48">
                  <c:v>1.2724057783884659E-2</c:v>
                </c:pt>
                <c:pt idx="49">
                  <c:v>1.2909471059360376E-2</c:v>
                </c:pt>
                <c:pt idx="50">
                  <c:v>1.2829201844642044E-2</c:v>
                </c:pt>
                <c:pt idx="51">
                  <c:v>1.2487172711605054E-2</c:v>
                </c:pt>
                <c:pt idx="52">
                  <c:v>1.2237180508912562E-2</c:v>
                </c:pt>
                <c:pt idx="53">
                  <c:v>1.2696025745848341E-2</c:v>
                </c:pt>
                <c:pt idx="54">
                  <c:v>1.3228730141023156E-2</c:v>
                </c:pt>
                <c:pt idx="55">
                  <c:v>1.3274748606195406E-2</c:v>
                </c:pt>
                <c:pt idx="56">
                  <c:v>1.3248247327915337E-2</c:v>
                </c:pt>
                <c:pt idx="57">
                  <c:v>1.3120620233238038E-2</c:v>
                </c:pt>
                <c:pt idx="58">
                  <c:v>1.2183316899989534E-2</c:v>
                </c:pt>
                <c:pt idx="59">
                  <c:v>1.1569290892763965E-2</c:v>
                </c:pt>
                <c:pt idx="60">
                  <c:v>1.1106618756437562E-2</c:v>
                </c:pt>
                <c:pt idx="61">
                  <c:v>1.0945314947122774E-2</c:v>
                </c:pt>
                <c:pt idx="62">
                  <c:v>1.0891738355654042E-2</c:v>
                </c:pt>
                <c:pt idx="63">
                  <c:v>1.0771765059757991E-2</c:v>
                </c:pt>
                <c:pt idx="64">
                  <c:v>1.0799605752824779E-2</c:v>
                </c:pt>
                <c:pt idx="65">
                  <c:v>1.07264163019791E-2</c:v>
                </c:pt>
                <c:pt idx="66">
                  <c:v>1.045164492573232E-2</c:v>
                </c:pt>
                <c:pt idx="67">
                  <c:v>1.0145588646967192E-2</c:v>
                </c:pt>
                <c:pt idx="68">
                  <c:v>1.0263648493167932E-2</c:v>
                </c:pt>
                <c:pt idx="69">
                  <c:v>1.0096891352221506E-2</c:v>
                </c:pt>
                <c:pt idx="70">
                  <c:v>9.843359267592687E-3</c:v>
                </c:pt>
                <c:pt idx="71">
                  <c:v>1.0140326660305085E-2</c:v>
                </c:pt>
                <c:pt idx="72">
                  <c:v>1.0343248000492905E-2</c:v>
                </c:pt>
                <c:pt idx="73">
                  <c:v>1.0541194371472913E-2</c:v>
                </c:pt>
                <c:pt idx="74">
                  <c:v>1.042342154272647E-2</c:v>
                </c:pt>
                <c:pt idx="75">
                  <c:v>1.0302491521982763E-2</c:v>
                </c:pt>
                <c:pt idx="76">
                  <c:v>1.0002175592303569E-2</c:v>
                </c:pt>
                <c:pt idx="77">
                  <c:v>9.5382597136752147E-3</c:v>
                </c:pt>
                <c:pt idx="78">
                  <c:v>8.6406604616044314E-3</c:v>
                </c:pt>
                <c:pt idx="79">
                  <c:v>7.7067056653227235E-3</c:v>
                </c:pt>
                <c:pt idx="80">
                  <c:v>6.5324215873098484E-3</c:v>
                </c:pt>
                <c:pt idx="81">
                  <c:v>5.9589607136248911E-3</c:v>
                </c:pt>
                <c:pt idx="82">
                  <c:v>5.6700298096328035E-3</c:v>
                </c:pt>
                <c:pt idx="83">
                  <c:v>5.1422047111810325E-3</c:v>
                </c:pt>
                <c:pt idx="84">
                  <c:v>4.5381286423710858E-3</c:v>
                </c:pt>
                <c:pt idx="85">
                  <c:v>4.1106639804384211E-3</c:v>
                </c:pt>
                <c:pt idx="86">
                  <c:v>3.5576770184932997E-3</c:v>
                </c:pt>
                <c:pt idx="87">
                  <c:v>3.1257157497766525E-3</c:v>
                </c:pt>
                <c:pt idx="88">
                  <c:v>2.7537411290080313E-3</c:v>
                </c:pt>
                <c:pt idx="89">
                  <c:v>2.4602179457471956E-3</c:v>
                </c:pt>
                <c:pt idx="90">
                  <c:v>2.1246945416742648E-3</c:v>
                </c:pt>
                <c:pt idx="91">
                  <c:v>1.79902540353219E-3</c:v>
                </c:pt>
                <c:pt idx="92">
                  <c:v>1.4321214244561449E-3</c:v>
                </c:pt>
                <c:pt idx="93">
                  <c:v>1.1737100431042813E-3</c:v>
                </c:pt>
                <c:pt idx="94">
                  <c:v>9.0879293278835736E-4</c:v>
                </c:pt>
                <c:pt idx="95">
                  <c:v>6.9228609976382293E-4</c:v>
                </c:pt>
                <c:pt idx="96">
                  <c:v>5.1127375858732308E-4</c:v>
                </c:pt>
                <c:pt idx="97">
                  <c:v>3.773322799154944E-4</c:v>
                </c:pt>
                <c:pt idx="98">
                  <c:v>2.5247968729639699E-4</c:v>
                </c:pt>
                <c:pt idx="99">
                  <c:v>1.6541772615970838E-4</c:v>
                </c:pt>
                <c:pt idx="100">
                  <c:v>2.5468015444600559E-4</c:v>
                </c:pt>
              </c:numCache>
            </c:numRef>
          </c:val>
          <c:smooth val="0"/>
          <c:extLst>
            <c:ext xmlns:c16="http://schemas.microsoft.com/office/drawing/2014/chart" uri="{C3380CC4-5D6E-409C-BE32-E72D297353CC}">
              <c16:uniqueId val="{00000002-5CAA-46CC-A6E8-ADB2FFD0755E}"/>
            </c:ext>
          </c:extLst>
        </c:ser>
        <c:dLbls>
          <c:showLegendKey val="0"/>
          <c:showVal val="0"/>
          <c:showCatName val="0"/>
          <c:showSerName val="0"/>
          <c:showPercent val="0"/>
          <c:showBubbleSize val="0"/>
        </c:dLbls>
        <c:marker val="1"/>
        <c:smooth val="0"/>
        <c:axId val="762198424"/>
        <c:axId val="762201376"/>
      </c:lineChart>
      <c:catAx>
        <c:axId val="762198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762201376"/>
        <c:crosses val="autoZero"/>
        <c:auto val="1"/>
        <c:lblAlgn val="ctr"/>
        <c:lblOffset val="100"/>
        <c:noMultiLvlLbl val="0"/>
      </c:catAx>
      <c:valAx>
        <c:axId val="76220137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sv-SE"/>
          </a:p>
        </c:txPr>
        <c:crossAx val="76219842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sz="1400"/>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Reversed" id="21">
  <a:schemeClr val="accent1"/>
</cs:colorStyle>
</file>

<file path=ppt/charts/colors3.xml><?xml version="1.0" encoding="utf-8"?>
<cs:colorStyle xmlns:cs="http://schemas.microsoft.com/office/drawing/2012/chartStyle" xmlns:a="http://schemas.openxmlformats.org/drawingml/2006/main" meth="withinLinearReversed" id="23">
  <a:schemeClr val="accent3"/>
</cs:colorStyle>
</file>

<file path=ppt/charts/colors4.xml><?xml version="1.0" encoding="utf-8"?>
<cs:colorStyle xmlns:cs="http://schemas.microsoft.com/office/drawing/2012/chartStyle" xmlns:a="http://schemas.openxmlformats.org/drawingml/2006/main" meth="withinLinearReversed" id="23">
  <a:schemeClr val="accent3"/>
</cs:colorStyle>
</file>

<file path=ppt/charts/colors5.xml><?xml version="1.0" encoding="utf-8"?>
<cs:colorStyle xmlns:cs="http://schemas.microsoft.com/office/drawing/2012/chartStyle" xmlns:a="http://schemas.openxmlformats.org/drawingml/2006/main" meth="withinLinearReversed" id="23">
  <a:schemeClr val="accent3"/>
</cs:colorStyle>
</file>

<file path=ppt/charts/colors6.xml><?xml version="1.0" encoding="utf-8"?>
<cs:colorStyle xmlns:cs="http://schemas.microsoft.com/office/drawing/2012/chartStyle" xmlns:a="http://schemas.openxmlformats.org/drawingml/2006/main" meth="withinLinearReversed" id="23">
  <a:schemeClr val="accent3"/>
</cs:colorStyle>
</file>

<file path=ppt/charts/colors7.xml><?xml version="1.0" encoding="utf-8"?>
<cs:colorStyle xmlns:cs="http://schemas.microsoft.com/office/drawing/2012/chartStyle" xmlns:a="http://schemas.openxmlformats.org/drawingml/2006/main" meth="withinLinearReversed" id="22">
  <a:schemeClr val="accent2"/>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02843C-BE67-4DF3-A88D-DC07FAA51C6F}" type="datetimeFigureOut">
              <a:rPr lang="sv-SE" smtClean="0"/>
              <a:t>2022-06-30</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0AEE8B-6205-486E-95F0-B4B1E5D8DD2C}" type="slidenum">
              <a:rPr lang="sv-SE" smtClean="0"/>
              <a:t>‹#›</a:t>
            </a:fld>
            <a:endParaRPr lang="sv-SE"/>
          </a:p>
        </p:txBody>
      </p:sp>
    </p:spTree>
    <p:extLst>
      <p:ext uri="{BB962C8B-B14F-4D97-AF65-F5344CB8AC3E}">
        <p14:creationId xmlns:p14="http://schemas.microsoft.com/office/powerpoint/2010/main" val="2096408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D00AEE8B-6205-486E-95F0-B4B1E5D8DD2C}" type="slidenum">
              <a:rPr lang="sv-SE" smtClean="0"/>
              <a:t>14</a:t>
            </a:fld>
            <a:endParaRPr lang="sv-SE"/>
          </a:p>
        </p:txBody>
      </p:sp>
    </p:spTree>
    <p:extLst>
      <p:ext uri="{BB962C8B-B14F-4D97-AF65-F5344CB8AC3E}">
        <p14:creationId xmlns:p14="http://schemas.microsoft.com/office/powerpoint/2010/main" val="5031186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D00AEE8B-6205-486E-95F0-B4B1E5D8DD2C}" type="slidenum">
              <a:rPr lang="sv-SE" smtClean="0"/>
              <a:t>15</a:t>
            </a:fld>
            <a:endParaRPr lang="sv-SE"/>
          </a:p>
        </p:txBody>
      </p:sp>
    </p:spTree>
    <p:extLst>
      <p:ext uri="{BB962C8B-B14F-4D97-AF65-F5344CB8AC3E}">
        <p14:creationId xmlns:p14="http://schemas.microsoft.com/office/powerpoint/2010/main" val="3371839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normAutofit/>
          </a:bodyPr>
          <a:lstStyle>
            <a:lvl1pPr algn="ctr">
              <a:defRPr sz="4000"/>
            </a:lvl1pPr>
          </a:lstStyle>
          <a:p>
            <a:r>
              <a:rPr lang="sv-SE"/>
              <a:t>Klicka här för att ändra mall för rubrikformat</a:t>
            </a:r>
            <a:endParaRPr lang="sv-SE" dirty="0"/>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a:t>Klicka här för att ändra mall för underrubrikformat</a:t>
            </a:r>
            <a:endParaRPr lang="sv-SE" dirty="0"/>
          </a:p>
        </p:txBody>
      </p:sp>
      <p:sp>
        <p:nvSpPr>
          <p:cNvPr id="4" name="Platshållare för datum 3"/>
          <p:cNvSpPr>
            <a:spLocks noGrp="1"/>
          </p:cNvSpPr>
          <p:nvPr>
            <p:ph type="dt" sz="half" idx="10"/>
          </p:nvPr>
        </p:nvSpPr>
        <p:spPr/>
        <p:txBody>
          <a:bodyPr/>
          <a:lstStyle/>
          <a:p>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086C185-E49F-4BA3-9A0D-DD62A1B71CE4}" type="slidenum">
              <a:rPr lang="sv-SE" smtClean="0"/>
              <a:t>‹#›</a:t>
            </a:fld>
            <a:endParaRPr lang="sv-SE"/>
          </a:p>
        </p:txBody>
      </p:sp>
    </p:spTree>
    <p:extLst>
      <p:ext uri="{BB962C8B-B14F-4D97-AF65-F5344CB8AC3E}">
        <p14:creationId xmlns:p14="http://schemas.microsoft.com/office/powerpoint/2010/main" val="727213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Rubrik och innehåll_2 spalter">
    <p:spTree>
      <p:nvGrpSpPr>
        <p:cNvPr id="1" name=""/>
        <p:cNvGrpSpPr/>
        <p:nvPr/>
      </p:nvGrpSpPr>
      <p:grpSpPr>
        <a:xfrm>
          <a:off x="0" y="0"/>
          <a:ext cx="0" cy="0"/>
          <a:chOff x="0" y="0"/>
          <a:chExt cx="0" cy="0"/>
        </a:xfrm>
      </p:grpSpPr>
      <p:sp>
        <p:nvSpPr>
          <p:cNvPr id="2" name="Rubrik 1"/>
          <p:cNvSpPr>
            <a:spLocks noGrp="1"/>
          </p:cNvSpPr>
          <p:nvPr>
            <p:ph type="title"/>
          </p:nvPr>
        </p:nvSpPr>
        <p:spPr>
          <a:xfrm>
            <a:off x="361554" y="360000"/>
            <a:ext cx="11318400" cy="727200"/>
          </a:xfrm>
        </p:spPr>
        <p:txBody>
          <a:bodyPr/>
          <a:lstStyle/>
          <a:p>
            <a:r>
              <a:rPr lang="sv-SE"/>
              <a:t>Klicka här för att ändra mall för rubrikformat</a:t>
            </a:r>
          </a:p>
        </p:txBody>
      </p:sp>
      <p:sp>
        <p:nvSpPr>
          <p:cNvPr id="3" name="Platshållare för innehåll 2"/>
          <p:cNvSpPr>
            <a:spLocks noGrp="1"/>
          </p:cNvSpPr>
          <p:nvPr>
            <p:ph idx="1"/>
          </p:nvPr>
        </p:nvSpPr>
        <p:spPr>
          <a:xfrm>
            <a:off x="360000" y="1308942"/>
            <a:ext cx="11318400" cy="4032000"/>
          </a:xfrm>
        </p:spPr>
        <p:txBody>
          <a:bodyPr numCol="2" spcCol="360000">
            <a:noAutofit/>
          </a:bodyPr>
          <a:lstStyle>
            <a:lvl1pPr marL="0" indent="0">
              <a:buNone/>
              <a:defRPr/>
            </a:lvl1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086C185-E49F-4BA3-9A0D-DD62A1B71CE4}" type="slidenum">
              <a:rPr lang="sv-SE" smtClean="0"/>
              <a:t>‹#›</a:t>
            </a:fld>
            <a:endParaRPr lang="sv-SE"/>
          </a:p>
        </p:txBody>
      </p:sp>
    </p:spTree>
    <p:extLst>
      <p:ext uri="{BB962C8B-B14F-4D97-AF65-F5344CB8AC3E}">
        <p14:creationId xmlns:p14="http://schemas.microsoft.com/office/powerpoint/2010/main" val="2462838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ubrik och innehåll_bi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p:cNvSpPr>
            <a:spLocks noGrp="1"/>
          </p:cNvSpPr>
          <p:nvPr>
            <p:ph idx="1"/>
          </p:nvPr>
        </p:nvSpPr>
        <p:spPr>
          <a:xfrm>
            <a:off x="359999" y="1310400"/>
            <a:ext cx="5580000" cy="4032000"/>
          </a:xfrm>
        </p:spPr>
        <p:txBody>
          <a:bodyPr numCol="2" spcCol="360000">
            <a:noAutofit/>
          </a:bodyPr>
          <a:lstStyle>
            <a:lvl1pPr marL="0" indent="0">
              <a:buNone/>
              <a:defRPr/>
            </a:lvl1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bild 4"/>
          <p:cNvSpPr>
            <a:spLocks noGrp="1"/>
          </p:cNvSpPr>
          <p:nvPr>
            <p:ph type="pic" sz="quarter" idx="10"/>
          </p:nvPr>
        </p:nvSpPr>
        <p:spPr>
          <a:xfrm>
            <a:off x="6096000" y="1310400"/>
            <a:ext cx="5580000" cy="4032000"/>
          </a:xfrm>
        </p:spPr>
        <p:txBody>
          <a:bodyPr/>
          <a:lstStyle/>
          <a:p>
            <a:r>
              <a:rPr lang="sv-SE"/>
              <a:t>Klicka på ikonen för att lägga till en bild</a:t>
            </a:r>
          </a:p>
        </p:txBody>
      </p:sp>
      <p:sp>
        <p:nvSpPr>
          <p:cNvPr id="4" name="Platshållare för datum 3"/>
          <p:cNvSpPr>
            <a:spLocks noGrp="1"/>
          </p:cNvSpPr>
          <p:nvPr>
            <p:ph type="dt" sz="half" idx="11"/>
          </p:nvPr>
        </p:nvSpPr>
        <p:spPr/>
        <p:txBody>
          <a:bodyPr/>
          <a:lstStyle/>
          <a:p>
            <a:endParaRPr lang="sv-SE"/>
          </a:p>
        </p:txBody>
      </p:sp>
      <p:sp>
        <p:nvSpPr>
          <p:cNvPr id="6" name="Platshållare för sidfot 5"/>
          <p:cNvSpPr>
            <a:spLocks noGrp="1"/>
          </p:cNvSpPr>
          <p:nvPr>
            <p:ph type="ftr" sz="quarter" idx="12"/>
          </p:nvPr>
        </p:nvSpPr>
        <p:spPr/>
        <p:txBody>
          <a:bodyPr/>
          <a:lstStyle/>
          <a:p>
            <a:endParaRPr lang="sv-SE"/>
          </a:p>
        </p:txBody>
      </p:sp>
      <p:sp>
        <p:nvSpPr>
          <p:cNvPr id="7" name="Platshållare för bildnummer 6"/>
          <p:cNvSpPr>
            <a:spLocks noGrp="1"/>
          </p:cNvSpPr>
          <p:nvPr>
            <p:ph type="sldNum" sz="quarter" idx="13"/>
          </p:nvPr>
        </p:nvSpPr>
        <p:spPr/>
        <p:txBody>
          <a:bodyPr/>
          <a:lstStyle/>
          <a:p>
            <a:fld id="{5086C185-E49F-4BA3-9A0D-DD62A1B71CE4}" type="slidenum">
              <a:rPr lang="sv-SE" smtClean="0"/>
              <a:t>‹#›</a:t>
            </a:fld>
            <a:endParaRPr lang="sv-SE"/>
          </a:p>
        </p:txBody>
      </p:sp>
    </p:spTree>
    <p:extLst>
      <p:ext uri="{BB962C8B-B14F-4D97-AF65-F5344CB8AC3E}">
        <p14:creationId xmlns:p14="http://schemas.microsoft.com/office/powerpoint/2010/main" val="11488803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Innehåll_bild">
    <p:spTree>
      <p:nvGrpSpPr>
        <p:cNvPr id="1" name=""/>
        <p:cNvGrpSpPr/>
        <p:nvPr/>
      </p:nvGrpSpPr>
      <p:grpSpPr>
        <a:xfrm>
          <a:off x="0" y="0"/>
          <a:ext cx="0" cy="0"/>
          <a:chOff x="0" y="0"/>
          <a:chExt cx="0" cy="0"/>
        </a:xfrm>
      </p:grpSpPr>
      <p:sp>
        <p:nvSpPr>
          <p:cNvPr id="5" name="Platshållare för bild 4"/>
          <p:cNvSpPr>
            <a:spLocks noGrp="1"/>
          </p:cNvSpPr>
          <p:nvPr>
            <p:ph type="pic" sz="quarter" idx="10"/>
          </p:nvPr>
        </p:nvSpPr>
        <p:spPr>
          <a:xfrm>
            <a:off x="0" y="0"/>
            <a:ext cx="12192000" cy="6858000"/>
          </a:xfrm>
        </p:spPr>
        <p:txBody>
          <a:bodyPr/>
          <a:lstStyle/>
          <a:p>
            <a:r>
              <a:rPr lang="sv-SE"/>
              <a:t>Klicka på ikonen för att lägga till en bild</a:t>
            </a:r>
          </a:p>
        </p:txBody>
      </p:sp>
      <p:sp>
        <p:nvSpPr>
          <p:cNvPr id="6" name="Platshållare för text 3">
            <a:extLst>
              <a:ext uri="{FF2B5EF4-FFF2-40B4-BE49-F238E27FC236}">
                <a16:creationId xmlns:a16="http://schemas.microsoft.com/office/drawing/2014/main" id="{60D5DDB3-BC28-48BD-8C3E-058FFB75241F}"/>
              </a:ext>
            </a:extLst>
          </p:cNvPr>
          <p:cNvSpPr>
            <a:spLocks noGrp="1"/>
          </p:cNvSpPr>
          <p:nvPr>
            <p:ph type="body" sz="quarter" idx="11" hasCustomPrompt="1"/>
          </p:nvPr>
        </p:nvSpPr>
        <p:spPr>
          <a:xfrm>
            <a:off x="0" y="5871600"/>
            <a:ext cx="12192000" cy="684000"/>
          </a:xfrm>
          <a:blipFill>
            <a:blip r:embed="rId2"/>
            <a:stretch>
              <a:fillRect/>
            </a:stretch>
          </a:blipFill>
        </p:spPr>
        <p:txBody>
          <a:bodyPr/>
          <a:lstStyle>
            <a:lvl1pPr marL="0" indent="0">
              <a:buFontTx/>
              <a:buNone/>
              <a:defRPr/>
            </a:lvl1pPr>
          </a:lstStyle>
          <a:p>
            <a:pPr lvl="0"/>
            <a:r>
              <a:rPr lang="sv-SE" dirty="0"/>
              <a:t> </a:t>
            </a:r>
          </a:p>
        </p:txBody>
      </p:sp>
      <p:sp>
        <p:nvSpPr>
          <p:cNvPr id="7" name="Platshållare för datum 6">
            <a:extLst>
              <a:ext uri="{FF2B5EF4-FFF2-40B4-BE49-F238E27FC236}">
                <a16:creationId xmlns:a16="http://schemas.microsoft.com/office/drawing/2014/main" id="{60647D66-130A-4F52-B14F-786C5AC059BC}"/>
              </a:ext>
            </a:extLst>
          </p:cNvPr>
          <p:cNvSpPr>
            <a:spLocks noGrp="1"/>
          </p:cNvSpPr>
          <p:nvPr>
            <p:ph type="dt" sz="half" idx="12"/>
          </p:nvPr>
        </p:nvSpPr>
        <p:spPr/>
        <p:txBody>
          <a:bodyPr/>
          <a:lstStyle/>
          <a:p>
            <a:endParaRPr lang="sv-SE"/>
          </a:p>
        </p:txBody>
      </p:sp>
      <p:sp>
        <p:nvSpPr>
          <p:cNvPr id="8" name="Platshållare för sidfot 7">
            <a:extLst>
              <a:ext uri="{FF2B5EF4-FFF2-40B4-BE49-F238E27FC236}">
                <a16:creationId xmlns:a16="http://schemas.microsoft.com/office/drawing/2014/main" id="{EBCC71BF-BC53-467F-8A3B-2064D54498A0}"/>
              </a:ext>
            </a:extLst>
          </p:cNvPr>
          <p:cNvSpPr>
            <a:spLocks noGrp="1"/>
          </p:cNvSpPr>
          <p:nvPr>
            <p:ph type="ftr" sz="quarter" idx="13"/>
          </p:nvPr>
        </p:nvSpPr>
        <p:spPr/>
        <p:txBody>
          <a:bodyPr/>
          <a:lstStyle/>
          <a:p>
            <a:endParaRPr lang="sv-SE"/>
          </a:p>
        </p:txBody>
      </p:sp>
      <p:sp>
        <p:nvSpPr>
          <p:cNvPr id="9" name="Platshållare för bildnummer 8">
            <a:extLst>
              <a:ext uri="{FF2B5EF4-FFF2-40B4-BE49-F238E27FC236}">
                <a16:creationId xmlns:a16="http://schemas.microsoft.com/office/drawing/2014/main" id="{704028DC-63BD-4420-8F6C-9588AA557048}"/>
              </a:ext>
            </a:extLst>
          </p:cNvPr>
          <p:cNvSpPr>
            <a:spLocks noGrp="1"/>
          </p:cNvSpPr>
          <p:nvPr>
            <p:ph type="sldNum" sz="quarter" idx="14"/>
          </p:nvPr>
        </p:nvSpPr>
        <p:spPr/>
        <p:txBody>
          <a:bodyPr/>
          <a:lstStyle/>
          <a:p>
            <a:fld id="{5086C185-E49F-4BA3-9A0D-DD62A1B71CE4}" type="slidenum">
              <a:rPr lang="sv-SE" smtClean="0"/>
              <a:t>‹#›</a:t>
            </a:fld>
            <a:endParaRPr lang="sv-SE"/>
          </a:p>
        </p:txBody>
      </p:sp>
    </p:spTree>
    <p:extLst>
      <p:ext uri="{BB962C8B-B14F-4D97-AF65-F5344CB8AC3E}">
        <p14:creationId xmlns:p14="http://schemas.microsoft.com/office/powerpoint/2010/main" val="42370438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Avsnittdelare_rubrik_bild">
    <p:spTree>
      <p:nvGrpSpPr>
        <p:cNvPr id="1" name=""/>
        <p:cNvGrpSpPr/>
        <p:nvPr/>
      </p:nvGrpSpPr>
      <p:grpSpPr>
        <a:xfrm>
          <a:off x="0" y="0"/>
          <a:ext cx="0" cy="0"/>
          <a:chOff x="0" y="0"/>
          <a:chExt cx="0" cy="0"/>
        </a:xfrm>
      </p:grpSpPr>
      <p:sp>
        <p:nvSpPr>
          <p:cNvPr id="11" name="Platshållare för bild 15"/>
          <p:cNvSpPr>
            <a:spLocks noGrp="1"/>
          </p:cNvSpPr>
          <p:nvPr>
            <p:ph type="pic" sz="quarter" idx="15"/>
          </p:nvPr>
        </p:nvSpPr>
        <p:spPr>
          <a:xfrm>
            <a:off x="0" y="0"/>
            <a:ext cx="12192000" cy="6858000"/>
          </a:xfrm>
        </p:spPr>
        <p:txBody>
          <a:bodyPr/>
          <a:lstStyle/>
          <a:p>
            <a:r>
              <a:rPr lang="sv-SE"/>
              <a:t>Klicka på ikonen för att lägga till en bild</a:t>
            </a:r>
          </a:p>
        </p:txBody>
      </p:sp>
      <p:sp>
        <p:nvSpPr>
          <p:cNvPr id="2" name="Rubrik 1"/>
          <p:cNvSpPr>
            <a:spLocks noGrp="1"/>
          </p:cNvSpPr>
          <p:nvPr>
            <p:ph type="ctrTitle" hasCustomPrompt="1"/>
          </p:nvPr>
        </p:nvSpPr>
        <p:spPr>
          <a:xfrm>
            <a:off x="360000" y="360545"/>
            <a:ext cx="11318400" cy="727200"/>
          </a:xfrm>
        </p:spPr>
        <p:txBody>
          <a:bodyPr anchor="t" anchorCtr="0">
            <a:normAutofit/>
          </a:bodyPr>
          <a:lstStyle>
            <a:lvl1pPr algn="l">
              <a:defRPr sz="4000">
                <a:solidFill>
                  <a:schemeClr val="tx1"/>
                </a:solidFill>
              </a:defRPr>
            </a:lvl1pPr>
          </a:lstStyle>
          <a:p>
            <a:r>
              <a:rPr lang="sv-SE" dirty="0"/>
              <a:t>Stor rubrik</a:t>
            </a:r>
          </a:p>
        </p:txBody>
      </p:sp>
      <p:sp>
        <p:nvSpPr>
          <p:cNvPr id="4" name="Platshållare för text 3"/>
          <p:cNvSpPr>
            <a:spLocks noGrp="1"/>
          </p:cNvSpPr>
          <p:nvPr>
            <p:ph type="body" sz="quarter" idx="16" hasCustomPrompt="1"/>
          </p:nvPr>
        </p:nvSpPr>
        <p:spPr>
          <a:xfrm>
            <a:off x="532465" y="5851824"/>
            <a:ext cx="1238400" cy="345600"/>
          </a:xfrm>
          <a:blipFill>
            <a:blip r:embed="rId2"/>
            <a:stretch>
              <a:fillRect/>
            </a:stretch>
          </a:blipFill>
        </p:spPr>
        <p:txBody>
          <a:bodyPr/>
          <a:lstStyle>
            <a:lvl1pPr marL="0" indent="0">
              <a:buNone/>
              <a:defRPr/>
            </a:lvl1pPr>
          </a:lstStyle>
          <a:p>
            <a:pPr lvl="0"/>
            <a:r>
              <a:rPr lang="sv-SE" dirty="0"/>
              <a:t> </a:t>
            </a:r>
          </a:p>
        </p:txBody>
      </p:sp>
    </p:spTree>
    <p:extLst>
      <p:ext uri="{BB962C8B-B14F-4D97-AF65-F5344CB8AC3E}">
        <p14:creationId xmlns:p14="http://schemas.microsoft.com/office/powerpoint/2010/main" val="29201890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Slutbild">
    <p:spTree>
      <p:nvGrpSpPr>
        <p:cNvPr id="1" name=""/>
        <p:cNvGrpSpPr/>
        <p:nvPr/>
      </p:nvGrpSpPr>
      <p:grpSpPr>
        <a:xfrm>
          <a:off x="0" y="0"/>
          <a:ext cx="0" cy="0"/>
          <a:chOff x="0" y="0"/>
          <a:chExt cx="0" cy="0"/>
        </a:xfrm>
      </p:grpSpPr>
      <p:sp>
        <p:nvSpPr>
          <p:cNvPr id="11" name="Platshållare för bild 15"/>
          <p:cNvSpPr>
            <a:spLocks noGrp="1"/>
          </p:cNvSpPr>
          <p:nvPr>
            <p:ph type="pic" sz="quarter" idx="15"/>
          </p:nvPr>
        </p:nvSpPr>
        <p:spPr>
          <a:xfrm>
            <a:off x="0" y="0"/>
            <a:ext cx="12192000" cy="6858000"/>
          </a:xfrm>
        </p:spPr>
        <p:txBody>
          <a:bodyPr/>
          <a:lstStyle/>
          <a:p>
            <a:r>
              <a:rPr lang="sv-SE"/>
              <a:t>Klicka på ikonen för att lägga till en bild</a:t>
            </a:r>
          </a:p>
        </p:txBody>
      </p:sp>
      <p:sp>
        <p:nvSpPr>
          <p:cNvPr id="3" name="Platshållare för text 2"/>
          <p:cNvSpPr>
            <a:spLocks noGrp="1"/>
          </p:cNvSpPr>
          <p:nvPr>
            <p:ph type="body" sz="quarter" idx="16" hasCustomPrompt="1"/>
          </p:nvPr>
        </p:nvSpPr>
        <p:spPr>
          <a:xfrm>
            <a:off x="527085" y="5857166"/>
            <a:ext cx="1238400" cy="345600"/>
          </a:xfrm>
          <a:blipFill>
            <a:blip r:embed="rId2"/>
            <a:stretch>
              <a:fillRect/>
            </a:stretch>
          </a:blipFill>
        </p:spPr>
        <p:txBody>
          <a:bodyPr/>
          <a:lstStyle>
            <a:lvl1pPr marL="0" indent="0">
              <a:buFontTx/>
              <a:buNone/>
              <a:defRPr/>
            </a:lvl1pPr>
          </a:lstStyle>
          <a:p>
            <a:pPr lvl="0"/>
            <a:r>
              <a:rPr lang="sv-SE" dirty="0"/>
              <a:t> </a:t>
            </a:r>
          </a:p>
        </p:txBody>
      </p:sp>
    </p:spTree>
    <p:extLst>
      <p:ext uri="{BB962C8B-B14F-4D97-AF65-F5344CB8AC3E}">
        <p14:creationId xmlns:p14="http://schemas.microsoft.com/office/powerpoint/2010/main" val="2991134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a:xfrm>
            <a:off x="360000" y="1310400"/>
            <a:ext cx="11318400" cy="4039200"/>
          </a:xfrm>
        </p:spPr>
        <p:txBody>
          <a:bodyPr>
            <a:no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086C185-E49F-4BA3-9A0D-DD62A1B71CE4}" type="slidenum">
              <a:rPr lang="sv-SE" smtClean="0"/>
              <a:t>‹#›</a:t>
            </a:fld>
            <a:endParaRPr lang="sv-SE"/>
          </a:p>
        </p:txBody>
      </p:sp>
    </p:spTree>
    <p:extLst>
      <p:ext uri="{BB962C8B-B14F-4D97-AF65-F5344CB8AC3E}">
        <p14:creationId xmlns:p14="http://schemas.microsoft.com/office/powerpoint/2010/main" val="1495721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1" y="1709740"/>
            <a:ext cx="10515600" cy="2852737"/>
          </a:xfrm>
        </p:spPr>
        <p:txBody>
          <a:bodyPr anchor="b">
            <a:normAutofit/>
          </a:bodyPr>
          <a:lstStyle>
            <a:lvl1pPr>
              <a:defRPr sz="4000"/>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831851" y="4589465"/>
            <a:ext cx="10515600" cy="92181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p>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5086C185-E49F-4BA3-9A0D-DD62A1B71CE4}" type="slidenum">
              <a:rPr lang="sv-SE" smtClean="0"/>
              <a:t>‹#›</a:t>
            </a:fld>
            <a:endParaRPr lang="sv-SE"/>
          </a:p>
        </p:txBody>
      </p:sp>
    </p:spTree>
    <p:extLst>
      <p:ext uri="{BB962C8B-B14F-4D97-AF65-F5344CB8AC3E}">
        <p14:creationId xmlns:p14="http://schemas.microsoft.com/office/powerpoint/2010/main" val="2872623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p:cNvSpPr>
            <a:spLocks noGrp="1"/>
          </p:cNvSpPr>
          <p:nvPr>
            <p:ph sz="half" idx="1"/>
          </p:nvPr>
        </p:nvSpPr>
        <p:spPr>
          <a:xfrm>
            <a:off x="360000" y="1310400"/>
            <a:ext cx="5580000" cy="403946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6098400" y="1310400"/>
            <a:ext cx="5580000" cy="403946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datum 4"/>
          <p:cNvSpPr>
            <a:spLocks noGrp="1"/>
          </p:cNvSpPr>
          <p:nvPr>
            <p:ph type="dt" sz="half" idx="10"/>
          </p:nvPr>
        </p:nvSpPr>
        <p:spPr/>
        <p:txBody>
          <a:bodyPr/>
          <a:lstStyle/>
          <a:p>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5086C185-E49F-4BA3-9A0D-DD62A1B71CE4}" type="slidenum">
              <a:rPr lang="sv-SE" smtClean="0"/>
              <a:t>‹#›</a:t>
            </a:fld>
            <a:endParaRPr lang="sv-SE"/>
          </a:p>
        </p:txBody>
      </p:sp>
    </p:spTree>
    <p:extLst>
      <p:ext uri="{BB962C8B-B14F-4D97-AF65-F5344CB8AC3E}">
        <p14:creationId xmlns:p14="http://schemas.microsoft.com/office/powerpoint/2010/main" val="293070088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228">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360000" y="360000"/>
            <a:ext cx="11318400" cy="727200"/>
          </a:xfrm>
        </p:spPr>
        <p:txBody>
          <a:bodyPr/>
          <a:lstStyle/>
          <a:p>
            <a:r>
              <a:rPr lang="sv-SE"/>
              <a:t>Klicka här för att ändra mall för rubrikformat</a:t>
            </a:r>
            <a:endParaRPr lang="sv-SE" dirty="0"/>
          </a:p>
        </p:txBody>
      </p:sp>
      <p:sp>
        <p:nvSpPr>
          <p:cNvPr id="3" name="Platshållare för text 2"/>
          <p:cNvSpPr>
            <a:spLocks noGrp="1"/>
          </p:cNvSpPr>
          <p:nvPr>
            <p:ph type="body" idx="1"/>
          </p:nvPr>
        </p:nvSpPr>
        <p:spPr>
          <a:xfrm>
            <a:off x="360000" y="1310400"/>
            <a:ext cx="5580000" cy="823912"/>
          </a:xfrm>
        </p:spPr>
        <p:txBody>
          <a:bodyPr anchor="b"/>
          <a:lstStyle>
            <a:lvl1pPr marL="0" indent="0">
              <a:buNone/>
              <a:defRPr sz="20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Redigera format för bakgrundstext</a:t>
            </a:r>
          </a:p>
        </p:txBody>
      </p:sp>
      <p:sp>
        <p:nvSpPr>
          <p:cNvPr id="4" name="Platshållare för innehåll 3"/>
          <p:cNvSpPr>
            <a:spLocks noGrp="1"/>
          </p:cNvSpPr>
          <p:nvPr>
            <p:ph sz="half" idx="2"/>
          </p:nvPr>
        </p:nvSpPr>
        <p:spPr>
          <a:xfrm>
            <a:off x="360000" y="2134312"/>
            <a:ext cx="5580000" cy="353216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p:cNvSpPr>
            <a:spLocks noGrp="1"/>
          </p:cNvSpPr>
          <p:nvPr>
            <p:ph type="body" sz="quarter" idx="3"/>
          </p:nvPr>
        </p:nvSpPr>
        <p:spPr>
          <a:xfrm>
            <a:off x="6098400" y="1310400"/>
            <a:ext cx="5580000" cy="823912"/>
          </a:xfrm>
        </p:spPr>
        <p:txBody>
          <a:bodyPr anchor="b">
            <a:normAutofit/>
          </a:bodyPr>
          <a:lstStyle>
            <a:lvl1pPr marL="0" indent="0">
              <a:buNone/>
              <a:defRPr sz="20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Redigera format för bakgrundstext</a:t>
            </a:r>
          </a:p>
        </p:txBody>
      </p:sp>
      <p:sp>
        <p:nvSpPr>
          <p:cNvPr id="6" name="Platshållare för innehåll 5"/>
          <p:cNvSpPr>
            <a:spLocks noGrp="1"/>
          </p:cNvSpPr>
          <p:nvPr>
            <p:ph sz="quarter" idx="4"/>
          </p:nvPr>
        </p:nvSpPr>
        <p:spPr>
          <a:xfrm>
            <a:off x="6098400" y="2134312"/>
            <a:ext cx="5580000" cy="3554202"/>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datum 6"/>
          <p:cNvSpPr>
            <a:spLocks noGrp="1"/>
          </p:cNvSpPr>
          <p:nvPr>
            <p:ph type="dt" sz="half" idx="10"/>
          </p:nvPr>
        </p:nvSpPr>
        <p:spPr/>
        <p:txBody>
          <a:bodyPr/>
          <a:lstStyle/>
          <a:p>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5086C185-E49F-4BA3-9A0D-DD62A1B71CE4}" type="slidenum">
              <a:rPr lang="sv-SE" smtClean="0"/>
              <a:t>‹#›</a:t>
            </a:fld>
            <a:endParaRPr lang="sv-SE"/>
          </a:p>
        </p:txBody>
      </p:sp>
    </p:spTree>
    <p:extLst>
      <p:ext uri="{BB962C8B-B14F-4D97-AF65-F5344CB8AC3E}">
        <p14:creationId xmlns:p14="http://schemas.microsoft.com/office/powerpoint/2010/main" val="2692342590"/>
      </p:ext>
    </p:extLst>
  </p:cSld>
  <p:clrMapOvr>
    <a:masterClrMapping/>
  </p:clrMapOvr>
  <p:extLst>
    <p:ext uri="{DCECCB84-F9BA-43D5-87BE-67443E8EF086}">
      <p15:sldGuideLst xmlns:p15="http://schemas.microsoft.com/office/powerpoint/2012/main">
        <p15:guide id="2" pos="3840">
          <p15:clr>
            <a:srgbClr val="FBAE40"/>
          </p15:clr>
        </p15:guide>
        <p15:guide id="3" pos="280">
          <p15:clr>
            <a:srgbClr val="FBAE40"/>
          </p15:clr>
        </p15:guide>
        <p15:guide id="4" orient="horz" pos="216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361554" y="360000"/>
            <a:ext cx="11318400" cy="1202400"/>
          </a:xfrm>
        </p:spPr>
        <p:txBody>
          <a:bodyPr/>
          <a:lstStyle/>
          <a:p>
            <a:r>
              <a:rPr lang="sv-SE"/>
              <a:t>Klicka här för att ändra mall för rubrikformat</a:t>
            </a:r>
            <a:endParaRPr lang="sv-SE" dirty="0"/>
          </a:p>
        </p:txBody>
      </p:sp>
      <p:sp>
        <p:nvSpPr>
          <p:cNvPr id="3" name="Platshållare för datum 2"/>
          <p:cNvSpPr>
            <a:spLocks noGrp="1"/>
          </p:cNvSpPr>
          <p:nvPr>
            <p:ph type="dt" sz="half" idx="10"/>
          </p:nvPr>
        </p:nvSpPr>
        <p:spPr/>
        <p:txBody>
          <a:bodyPr/>
          <a:lstStyle/>
          <a:p>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5086C185-E49F-4BA3-9A0D-DD62A1B71CE4}" type="slidenum">
              <a:rPr lang="sv-SE" smtClean="0"/>
              <a:t>‹#›</a:t>
            </a:fld>
            <a:endParaRPr lang="sv-SE"/>
          </a:p>
        </p:txBody>
      </p:sp>
    </p:spTree>
    <p:extLst>
      <p:ext uri="{BB962C8B-B14F-4D97-AF65-F5344CB8AC3E}">
        <p14:creationId xmlns:p14="http://schemas.microsoft.com/office/powerpoint/2010/main" val="1439368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5086C185-E49F-4BA3-9A0D-DD62A1B71CE4}" type="slidenum">
              <a:rPr lang="sv-SE" smtClean="0"/>
              <a:t>‹#›</a:t>
            </a:fld>
            <a:endParaRPr lang="sv-SE"/>
          </a:p>
        </p:txBody>
      </p:sp>
    </p:spTree>
    <p:extLst>
      <p:ext uri="{BB962C8B-B14F-4D97-AF65-F5344CB8AC3E}">
        <p14:creationId xmlns:p14="http://schemas.microsoft.com/office/powerpoint/2010/main" val="3118304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Avsnittdelare_bredtejp">
    <p:spTree>
      <p:nvGrpSpPr>
        <p:cNvPr id="1" name=""/>
        <p:cNvGrpSpPr/>
        <p:nvPr/>
      </p:nvGrpSpPr>
      <p:grpSpPr>
        <a:xfrm>
          <a:off x="0" y="0"/>
          <a:ext cx="0" cy="0"/>
          <a:chOff x="0" y="0"/>
          <a:chExt cx="0" cy="0"/>
        </a:xfrm>
      </p:grpSpPr>
      <p:sp>
        <p:nvSpPr>
          <p:cNvPr id="11" name="Platshållare för bild 15"/>
          <p:cNvSpPr>
            <a:spLocks noGrp="1"/>
          </p:cNvSpPr>
          <p:nvPr>
            <p:ph type="pic" sz="quarter" idx="15"/>
          </p:nvPr>
        </p:nvSpPr>
        <p:spPr>
          <a:xfrm>
            <a:off x="0" y="0"/>
            <a:ext cx="12192000" cy="6858000"/>
          </a:xfrm>
        </p:spPr>
        <p:txBody>
          <a:bodyPr/>
          <a:lstStyle/>
          <a:p>
            <a:r>
              <a:rPr lang="sv-SE"/>
              <a:t>Klicka på ikonen för att lägga till en bild</a:t>
            </a:r>
            <a:endParaRPr lang="sv-SE" dirty="0"/>
          </a:p>
        </p:txBody>
      </p:sp>
      <p:pic>
        <p:nvPicPr>
          <p:cNvPr id="12" name="Bildobjekt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9601" y="5943492"/>
            <a:ext cx="1499573" cy="421200"/>
          </a:xfrm>
          <a:prstGeom prst="rect">
            <a:avLst/>
          </a:prstGeom>
        </p:spPr>
      </p:pic>
      <p:pic>
        <p:nvPicPr>
          <p:cNvPr id="7" name="Bildobjekt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8654" y="6043985"/>
            <a:ext cx="1499571" cy="421200"/>
          </a:xfrm>
          <a:prstGeom prst="rect">
            <a:avLst/>
          </a:prstGeom>
        </p:spPr>
      </p:pic>
      <p:sp>
        <p:nvSpPr>
          <p:cNvPr id="4" name="Platshållare för text 3"/>
          <p:cNvSpPr>
            <a:spLocks noGrp="1"/>
          </p:cNvSpPr>
          <p:nvPr>
            <p:ph type="body" sz="quarter" idx="16" hasCustomPrompt="1"/>
          </p:nvPr>
        </p:nvSpPr>
        <p:spPr>
          <a:xfrm>
            <a:off x="0" y="421699"/>
            <a:ext cx="9753600" cy="2037600"/>
          </a:xfrm>
          <a:custGeom>
            <a:avLst/>
            <a:gdLst>
              <a:gd name="connsiteX0" fmla="*/ 0 w 9538952"/>
              <a:gd name="connsiteY0" fmla="*/ 0 h 2037600"/>
              <a:gd name="connsiteX1" fmla="*/ 9538952 w 9538952"/>
              <a:gd name="connsiteY1" fmla="*/ 0 h 2037600"/>
              <a:gd name="connsiteX2" fmla="*/ 9538952 w 9538952"/>
              <a:gd name="connsiteY2" fmla="*/ 2037600 h 2037600"/>
              <a:gd name="connsiteX3" fmla="*/ 0 w 9538952"/>
              <a:gd name="connsiteY3" fmla="*/ 2037600 h 2037600"/>
              <a:gd name="connsiteX4" fmla="*/ 0 w 9538952"/>
              <a:gd name="connsiteY4" fmla="*/ 0 h 2037600"/>
              <a:gd name="connsiteX0" fmla="*/ 0 w 9753600"/>
              <a:gd name="connsiteY0" fmla="*/ 0 h 2037600"/>
              <a:gd name="connsiteX1" fmla="*/ 9753600 w 9753600"/>
              <a:gd name="connsiteY1" fmla="*/ 8586 h 2037600"/>
              <a:gd name="connsiteX2" fmla="*/ 9538952 w 9753600"/>
              <a:gd name="connsiteY2" fmla="*/ 2037600 h 2037600"/>
              <a:gd name="connsiteX3" fmla="*/ 0 w 9753600"/>
              <a:gd name="connsiteY3" fmla="*/ 2037600 h 2037600"/>
              <a:gd name="connsiteX4" fmla="*/ 0 w 9753600"/>
              <a:gd name="connsiteY4" fmla="*/ 0 h 2037600"/>
              <a:gd name="connsiteX0" fmla="*/ 0 w 9753600"/>
              <a:gd name="connsiteY0" fmla="*/ 0 h 2037600"/>
              <a:gd name="connsiteX1" fmla="*/ 9753600 w 9753600"/>
              <a:gd name="connsiteY1" fmla="*/ 8586 h 2037600"/>
              <a:gd name="connsiteX2" fmla="*/ 9590468 w 9753600"/>
              <a:gd name="connsiteY2" fmla="*/ 2037600 h 2037600"/>
              <a:gd name="connsiteX3" fmla="*/ 0 w 9753600"/>
              <a:gd name="connsiteY3" fmla="*/ 2037600 h 2037600"/>
              <a:gd name="connsiteX4" fmla="*/ 0 w 9753600"/>
              <a:gd name="connsiteY4" fmla="*/ 0 h 203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53600" h="2037600">
                <a:moveTo>
                  <a:pt x="0" y="0"/>
                </a:moveTo>
                <a:lnTo>
                  <a:pt x="9753600" y="8586"/>
                </a:lnTo>
                <a:lnTo>
                  <a:pt x="9590468" y="2037600"/>
                </a:lnTo>
                <a:lnTo>
                  <a:pt x="0" y="2037600"/>
                </a:lnTo>
                <a:lnTo>
                  <a:pt x="0" y="0"/>
                </a:lnTo>
                <a:close/>
              </a:path>
            </a:pathLst>
          </a:custGeom>
          <a:solidFill>
            <a:srgbClr val="085DA9"/>
          </a:solidFill>
        </p:spPr>
        <p:txBody>
          <a:bodyPr lIns="432000" tIns="396000">
            <a:noAutofit/>
          </a:bodyPr>
          <a:lstStyle>
            <a:lvl1pPr marL="0" indent="0">
              <a:buNone/>
              <a:defRPr sz="4000">
                <a:solidFill>
                  <a:schemeClr val="bg1"/>
                </a:solidFill>
                <a:latin typeface="+mj-lt"/>
              </a:defRPr>
            </a:lvl1pPr>
            <a:lvl2pPr marL="206550" indent="0">
              <a:buNone/>
              <a:defRPr/>
            </a:lvl2pPr>
            <a:lvl3pPr marL="404550" indent="0">
              <a:buNone/>
              <a:defRPr/>
            </a:lvl3pPr>
            <a:lvl4pPr marL="620550" indent="0">
              <a:buNone/>
              <a:defRPr/>
            </a:lvl4pPr>
          </a:lstStyle>
          <a:p>
            <a:pPr lvl="0"/>
            <a:r>
              <a:rPr lang="sv-SE" dirty="0"/>
              <a:t>Rubrik</a:t>
            </a:r>
          </a:p>
        </p:txBody>
      </p:sp>
      <p:sp>
        <p:nvSpPr>
          <p:cNvPr id="14" name="Platshållare för text 13"/>
          <p:cNvSpPr>
            <a:spLocks noGrp="1"/>
          </p:cNvSpPr>
          <p:nvPr>
            <p:ph type="body" sz="quarter" idx="17" hasCustomPrompt="1"/>
          </p:nvPr>
        </p:nvSpPr>
        <p:spPr>
          <a:xfrm>
            <a:off x="442800" y="1434459"/>
            <a:ext cx="3062287" cy="369887"/>
          </a:xfrm>
        </p:spPr>
        <p:txBody>
          <a:bodyPr lIns="0">
            <a:noAutofit/>
          </a:bodyPr>
          <a:lstStyle>
            <a:lvl1pPr marL="0" indent="0">
              <a:buFontTx/>
              <a:buNone/>
              <a:defRPr b="1">
                <a:solidFill>
                  <a:schemeClr val="bg1"/>
                </a:solidFill>
              </a:defRPr>
            </a:lvl1pPr>
          </a:lstStyle>
          <a:p>
            <a:pPr lvl="0"/>
            <a:r>
              <a:rPr lang="sv-SE" dirty="0"/>
              <a:t>Underrubrik </a:t>
            </a:r>
          </a:p>
        </p:txBody>
      </p:sp>
      <p:sp>
        <p:nvSpPr>
          <p:cNvPr id="18" name="Platshållare för text 17"/>
          <p:cNvSpPr>
            <a:spLocks noGrp="1"/>
          </p:cNvSpPr>
          <p:nvPr>
            <p:ph type="body" sz="quarter" idx="18" hasCustomPrompt="1"/>
          </p:nvPr>
        </p:nvSpPr>
        <p:spPr>
          <a:xfrm>
            <a:off x="422275" y="6113463"/>
            <a:ext cx="1558800" cy="463550"/>
          </a:xfrm>
          <a:blipFill>
            <a:blip r:embed="rId3"/>
            <a:stretch>
              <a:fillRect/>
            </a:stretch>
          </a:blipFill>
        </p:spPr>
        <p:txBody>
          <a:bodyPr>
            <a:noAutofit/>
          </a:bodyPr>
          <a:lstStyle>
            <a:lvl1pPr marL="0" indent="0">
              <a:buFontTx/>
              <a:buNone/>
              <a:defRPr/>
            </a:lvl1pPr>
          </a:lstStyle>
          <a:p>
            <a:pPr lvl="0"/>
            <a:r>
              <a:rPr lang="sv-SE" dirty="0"/>
              <a:t> </a:t>
            </a:r>
          </a:p>
        </p:txBody>
      </p:sp>
      <p:sp>
        <p:nvSpPr>
          <p:cNvPr id="20" name="Platshållare för text 19"/>
          <p:cNvSpPr>
            <a:spLocks noGrp="1"/>
          </p:cNvSpPr>
          <p:nvPr>
            <p:ph type="body" sz="quarter" idx="19" hasCustomPrompt="1"/>
          </p:nvPr>
        </p:nvSpPr>
        <p:spPr>
          <a:xfrm>
            <a:off x="9661200" y="421588"/>
            <a:ext cx="2530800" cy="2037600"/>
          </a:xfrm>
          <a:custGeom>
            <a:avLst/>
            <a:gdLst>
              <a:gd name="connsiteX0" fmla="*/ 0 w 2530800"/>
              <a:gd name="connsiteY0" fmla="*/ 0 h 2037600"/>
              <a:gd name="connsiteX1" fmla="*/ 2530800 w 2530800"/>
              <a:gd name="connsiteY1" fmla="*/ 0 h 2037600"/>
              <a:gd name="connsiteX2" fmla="*/ 2530800 w 2530800"/>
              <a:gd name="connsiteY2" fmla="*/ 2037600 h 2037600"/>
              <a:gd name="connsiteX3" fmla="*/ 0 w 2530800"/>
              <a:gd name="connsiteY3" fmla="*/ 2037600 h 2037600"/>
              <a:gd name="connsiteX4" fmla="*/ 0 w 2530800"/>
              <a:gd name="connsiteY4" fmla="*/ 0 h 2037600"/>
              <a:gd name="connsiteX0" fmla="*/ 67577 w 2530800"/>
              <a:gd name="connsiteY0" fmla="*/ 0 h 2037600"/>
              <a:gd name="connsiteX1" fmla="*/ 2530800 w 2530800"/>
              <a:gd name="connsiteY1" fmla="*/ 0 h 2037600"/>
              <a:gd name="connsiteX2" fmla="*/ 2530800 w 2530800"/>
              <a:gd name="connsiteY2" fmla="*/ 2037600 h 2037600"/>
              <a:gd name="connsiteX3" fmla="*/ 0 w 2530800"/>
              <a:gd name="connsiteY3" fmla="*/ 2037600 h 2037600"/>
              <a:gd name="connsiteX4" fmla="*/ 67577 w 2530800"/>
              <a:gd name="connsiteY4" fmla="*/ 0 h 2037600"/>
              <a:gd name="connsiteX0" fmla="*/ 114036 w 2530800"/>
              <a:gd name="connsiteY0" fmla="*/ 4224 h 2037600"/>
              <a:gd name="connsiteX1" fmla="*/ 2530800 w 2530800"/>
              <a:gd name="connsiteY1" fmla="*/ 0 h 2037600"/>
              <a:gd name="connsiteX2" fmla="*/ 2530800 w 2530800"/>
              <a:gd name="connsiteY2" fmla="*/ 2037600 h 2037600"/>
              <a:gd name="connsiteX3" fmla="*/ 0 w 2530800"/>
              <a:gd name="connsiteY3" fmla="*/ 2037600 h 2037600"/>
              <a:gd name="connsiteX4" fmla="*/ 114036 w 2530800"/>
              <a:gd name="connsiteY4" fmla="*/ 4224 h 2037600"/>
              <a:gd name="connsiteX0" fmla="*/ 173166 w 2530800"/>
              <a:gd name="connsiteY0" fmla="*/ 4224 h 2037600"/>
              <a:gd name="connsiteX1" fmla="*/ 2530800 w 2530800"/>
              <a:gd name="connsiteY1" fmla="*/ 0 h 2037600"/>
              <a:gd name="connsiteX2" fmla="*/ 2530800 w 2530800"/>
              <a:gd name="connsiteY2" fmla="*/ 2037600 h 2037600"/>
              <a:gd name="connsiteX3" fmla="*/ 0 w 2530800"/>
              <a:gd name="connsiteY3" fmla="*/ 2037600 h 2037600"/>
              <a:gd name="connsiteX4" fmla="*/ 173166 w 2530800"/>
              <a:gd name="connsiteY4" fmla="*/ 4224 h 2037600"/>
              <a:gd name="connsiteX0" fmla="*/ 160495 w 2530800"/>
              <a:gd name="connsiteY0" fmla="*/ 8447 h 2037600"/>
              <a:gd name="connsiteX1" fmla="*/ 2530800 w 2530800"/>
              <a:gd name="connsiteY1" fmla="*/ 0 h 2037600"/>
              <a:gd name="connsiteX2" fmla="*/ 2530800 w 2530800"/>
              <a:gd name="connsiteY2" fmla="*/ 2037600 h 2037600"/>
              <a:gd name="connsiteX3" fmla="*/ 0 w 2530800"/>
              <a:gd name="connsiteY3" fmla="*/ 2037600 h 2037600"/>
              <a:gd name="connsiteX4" fmla="*/ 160495 w 2530800"/>
              <a:gd name="connsiteY4" fmla="*/ 8447 h 2037600"/>
              <a:gd name="connsiteX0" fmla="*/ 160495 w 2530800"/>
              <a:gd name="connsiteY0" fmla="*/ 12671 h 2037600"/>
              <a:gd name="connsiteX1" fmla="*/ 2530800 w 2530800"/>
              <a:gd name="connsiteY1" fmla="*/ 0 h 2037600"/>
              <a:gd name="connsiteX2" fmla="*/ 2530800 w 2530800"/>
              <a:gd name="connsiteY2" fmla="*/ 2037600 h 2037600"/>
              <a:gd name="connsiteX3" fmla="*/ 0 w 2530800"/>
              <a:gd name="connsiteY3" fmla="*/ 2037600 h 2037600"/>
              <a:gd name="connsiteX4" fmla="*/ 160495 w 2530800"/>
              <a:gd name="connsiteY4" fmla="*/ 12671 h 2037600"/>
              <a:gd name="connsiteX0" fmla="*/ 333661 w 2530800"/>
              <a:gd name="connsiteY0" fmla="*/ 29565 h 2037600"/>
              <a:gd name="connsiteX1" fmla="*/ 2530800 w 2530800"/>
              <a:gd name="connsiteY1" fmla="*/ 0 h 2037600"/>
              <a:gd name="connsiteX2" fmla="*/ 2530800 w 2530800"/>
              <a:gd name="connsiteY2" fmla="*/ 2037600 h 2037600"/>
              <a:gd name="connsiteX3" fmla="*/ 0 w 2530800"/>
              <a:gd name="connsiteY3" fmla="*/ 2037600 h 2037600"/>
              <a:gd name="connsiteX4" fmla="*/ 333661 w 2530800"/>
              <a:gd name="connsiteY4" fmla="*/ 29565 h 2037600"/>
              <a:gd name="connsiteX0" fmla="*/ 164718 w 2530800"/>
              <a:gd name="connsiteY0" fmla="*/ 8447 h 2037600"/>
              <a:gd name="connsiteX1" fmla="*/ 2530800 w 2530800"/>
              <a:gd name="connsiteY1" fmla="*/ 0 h 2037600"/>
              <a:gd name="connsiteX2" fmla="*/ 2530800 w 2530800"/>
              <a:gd name="connsiteY2" fmla="*/ 2037600 h 2037600"/>
              <a:gd name="connsiteX3" fmla="*/ 0 w 2530800"/>
              <a:gd name="connsiteY3" fmla="*/ 2037600 h 2037600"/>
              <a:gd name="connsiteX4" fmla="*/ 164718 w 2530800"/>
              <a:gd name="connsiteY4" fmla="*/ 8447 h 203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30800" h="2037600">
                <a:moveTo>
                  <a:pt x="164718" y="8447"/>
                </a:moveTo>
                <a:lnTo>
                  <a:pt x="2530800" y="0"/>
                </a:lnTo>
                <a:lnTo>
                  <a:pt x="2530800" y="2037600"/>
                </a:lnTo>
                <a:lnTo>
                  <a:pt x="0" y="2037600"/>
                </a:lnTo>
                <a:lnTo>
                  <a:pt x="164718" y="8447"/>
                </a:lnTo>
                <a:close/>
              </a:path>
            </a:pathLst>
          </a:custGeom>
          <a:solidFill>
            <a:srgbClr val="669DCB"/>
          </a:solidFill>
        </p:spPr>
        <p:txBody>
          <a:bodyPr/>
          <a:lstStyle>
            <a:lvl1pPr marL="0" indent="0">
              <a:buFontTx/>
              <a:buNone/>
              <a:defRPr/>
            </a:lvl1pPr>
          </a:lstStyle>
          <a:p>
            <a:pPr lvl="0"/>
            <a:r>
              <a:rPr lang="sv-SE" dirty="0"/>
              <a:t> </a:t>
            </a:r>
          </a:p>
        </p:txBody>
      </p:sp>
    </p:spTree>
    <p:extLst>
      <p:ext uri="{BB962C8B-B14F-4D97-AF65-F5344CB8AC3E}">
        <p14:creationId xmlns:p14="http://schemas.microsoft.com/office/powerpoint/2010/main" val="1013842643"/>
      </p:ext>
    </p:extLst>
  </p:cSld>
  <p:clrMapOvr>
    <a:masterClrMapping/>
  </p:clrMapOvr>
  <p:extLst>
    <p:ext uri="{DCECCB84-F9BA-43D5-87BE-67443E8EF086}">
      <p15:sldGuideLst xmlns:p15="http://schemas.microsoft.com/office/powerpoint/2012/main">
        <p15:guide id="1" pos="279">
          <p15:clr>
            <a:srgbClr val="FBAE40"/>
          </p15:clr>
        </p15:guide>
        <p15:guide id="2" orient="horz" pos="572">
          <p15:clr>
            <a:srgbClr val="FBAE40"/>
          </p15:clr>
        </p15:guide>
        <p15:guide id="3" orient="horz" pos="958">
          <p15:clr>
            <a:srgbClr val="FBAE40"/>
          </p15:clr>
        </p15:guide>
        <p15:guide id="4">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secHead" preserve="1">
  <p:cSld name="Kapitelsida">
    <p:spTree>
      <p:nvGrpSpPr>
        <p:cNvPr id="1" name=""/>
        <p:cNvGrpSpPr/>
        <p:nvPr/>
      </p:nvGrpSpPr>
      <p:grpSpPr>
        <a:xfrm>
          <a:off x="0" y="0"/>
          <a:ext cx="0" cy="0"/>
          <a:chOff x="0" y="0"/>
          <a:chExt cx="0" cy="0"/>
        </a:xfrm>
      </p:grpSpPr>
      <p:sp>
        <p:nvSpPr>
          <p:cNvPr id="8" name="Rektangel 7"/>
          <p:cNvSpPr/>
          <p:nvPr/>
        </p:nvSpPr>
        <p:spPr>
          <a:xfrm>
            <a:off x="0" y="0"/>
            <a:ext cx="12192000" cy="6858000"/>
          </a:xfrm>
          <a:prstGeom prst="rect">
            <a:avLst/>
          </a:prstGeom>
          <a:solidFill>
            <a:srgbClr val="CBD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360000" y="360000"/>
            <a:ext cx="10515600" cy="726409"/>
          </a:xfrm>
        </p:spPr>
        <p:txBody>
          <a:bodyPr anchor="t">
            <a:normAutofit/>
          </a:bodyPr>
          <a:lstStyle>
            <a:lvl1pPr>
              <a:defRPr sz="4000"/>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360000" y="1086409"/>
            <a:ext cx="10515600" cy="1447779"/>
          </a:xfrm>
        </p:spPr>
        <p:txBody>
          <a:bodyPr>
            <a:normAutofit/>
          </a:bodyPr>
          <a:lstStyle>
            <a:lvl1pPr marL="0" indent="0">
              <a:buNone/>
              <a:defRPr sz="2400" b="1">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v-SE"/>
              <a:t>Redigera format för bakgrundstext</a:t>
            </a:r>
          </a:p>
        </p:txBody>
      </p:sp>
      <p:grpSp>
        <p:nvGrpSpPr>
          <p:cNvPr id="9" name="Grupp 8"/>
          <p:cNvGrpSpPr/>
          <p:nvPr/>
        </p:nvGrpSpPr>
        <p:grpSpPr>
          <a:xfrm>
            <a:off x="0" y="5872167"/>
            <a:ext cx="12192000" cy="691200"/>
            <a:chOff x="0" y="5872167"/>
            <a:chExt cx="12192000" cy="691200"/>
          </a:xfrm>
        </p:grpSpPr>
        <p:sp>
          <p:nvSpPr>
            <p:cNvPr id="10" name="Frihandsfigur: Form 9"/>
            <p:cNvSpPr/>
            <p:nvPr/>
          </p:nvSpPr>
          <p:spPr>
            <a:xfrm>
              <a:off x="1952168" y="5872167"/>
              <a:ext cx="10239832" cy="691200"/>
            </a:xfrm>
            <a:custGeom>
              <a:avLst/>
              <a:gdLst>
                <a:gd name="connsiteX0" fmla="*/ 51150 w 10226847"/>
                <a:gd name="connsiteY0" fmla="*/ 0 h 691200"/>
                <a:gd name="connsiteX1" fmla="*/ 263883 w 10226847"/>
                <a:gd name="connsiteY1" fmla="*/ 0 h 691200"/>
                <a:gd name="connsiteX2" fmla="*/ 774503 w 10226847"/>
                <a:gd name="connsiteY2" fmla="*/ 0 h 691200"/>
                <a:gd name="connsiteX3" fmla="*/ 10226847 w 10226847"/>
                <a:gd name="connsiteY3" fmla="*/ 0 h 691200"/>
                <a:gd name="connsiteX4" fmla="*/ 10226847 w 10226847"/>
                <a:gd name="connsiteY4" fmla="*/ 691200 h 691200"/>
                <a:gd name="connsiteX5" fmla="*/ 601703 w 10226847"/>
                <a:gd name="connsiteY5" fmla="*/ 691200 h 691200"/>
                <a:gd name="connsiteX6" fmla="*/ 263883 w 10226847"/>
                <a:gd name="connsiteY6" fmla="*/ 691200 h 691200"/>
                <a:gd name="connsiteX7" fmla="*/ 0 w 10226847"/>
                <a:gd name="connsiteY7" fmla="*/ 691200 h 69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226847" h="691200">
                  <a:moveTo>
                    <a:pt x="51150" y="0"/>
                  </a:moveTo>
                  <a:lnTo>
                    <a:pt x="263883" y="0"/>
                  </a:lnTo>
                  <a:lnTo>
                    <a:pt x="774503" y="0"/>
                  </a:lnTo>
                  <a:lnTo>
                    <a:pt x="10226847" y="0"/>
                  </a:lnTo>
                  <a:lnTo>
                    <a:pt x="10226847" y="691200"/>
                  </a:lnTo>
                  <a:lnTo>
                    <a:pt x="601703" y="691200"/>
                  </a:lnTo>
                  <a:lnTo>
                    <a:pt x="263883" y="691200"/>
                  </a:lnTo>
                  <a:lnTo>
                    <a:pt x="0" y="691200"/>
                  </a:lnTo>
                  <a:close/>
                </a:path>
              </a:pathLst>
            </a:custGeom>
            <a:solidFill>
              <a:srgbClr val="669D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Frihandsfigur: Form 10"/>
            <p:cNvSpPr/>
            <p:nvPr/>
          </p:nvSpPr>
          <p:spPr>
            <a:xfrm>
              <a:off x="0" y="5872167"/>
              <a:ext cx="1945673" cy="691200"/>
            </a:xfrm>
            <a:custGeom>
              <a:avLst/>
              <a:gdLst>
                <a:gd name="connsiteX0" fmla="*/ 0 w 1945673"/>
                <a:gd name="connsiteY0" fmla="*/ 0 h 691200"/>
                <a:gd name="connsiteX1" fmla="*/ 1343970 w 1945673"/>
                <a:gd name="connsiteY1" fmla="*/ 0 h 691200"/>
                <a:gd name="connsiteX2" fmla="*/ 1400616 w 1945673"/>
                <a:gd name="connsiteY2" fmla="*/ 0 h 691200"/>
                <a:gd name="connsiteX3" fmla="*/ 1945673 w 1945673"/>
                <a:gd name="connsiteY3" fmla="*/ 0 h 691200"/>
                <a:gd name="connsiteX4" fmla="*/ 1894523 w 1945673"/>
                <a:gd name="connsiteY4" fmla="*/ 691200 h 691200"/>
                <a:gd name="connsiteX5" fmla="*/ 1400616 w 1945673"/>
                <a:gd name="connsiteY5" fmla="*/ 691200 h 691200"/>
                <a:gd name="connsiteX6" fmla="*/ 1171170 w 1945673"/>
                <a:gd name="connsiteY6" fmla="*/ 691200 h 691200"/>
                <a:gd name="connsiteX7" fmla="*/ 0 w 1945673"/>
                <a:gd name="connsiteY7" fmla="*/ 691200 h 69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45673" h="691200">
                  <a:moveTo>
                    <a:pt x="0" y="0"/>
                  </a:moveTo>
                  <a:lnTo>
                    <a:pt x="1343970" y="0"/>
                  </a:lnTo>
                  <a:lnTo>
                    <a:pt x="1400616" y="0"/>
                  </a:lnTo>
                  <a:lnTo>
                    <a:pt x="1945673" y="0"/>
                  </a:lnTo>
                  <a:lnTo>
                    <a:pt x="1894523" y="691200"/>
                  </a:lnTo>
                  <a:lnTo>
                    <a:pt x="1400616" y="691200"/>
                  </a:lnTo>
                  <a:lnTo>
                    <a:pt x="1171170" y="691200"/>
                  </a:lnTo>
                  <a:lnTo>
                    <a:pt x="0" y="691200"/>
                  </a:lnTo>
                  <a:close/>
                </a:path>
              </a:pathLst>
            </a:custGeom>
            <a:solidFill>
              <a:srgbClr val="085DA9"/>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sv-SE"/>
            </a:p>
          </p:txBody>
        </p:sp>
        <p:pic>
          <p:nvPicPr>
            <p:cNvPr id="12" name="Bildobjekt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8653" y="6043985"/>
              <a:ext cx="1238400" cy="347842"/>
            </a:xfrm>
            <a:prstGeom prst="rect">
              <a:avLst/>
            </a:prstGeom>
          </p:spPr>
        </p:pic>
      </p:grpSp>
    </p:spTree>
    <p:extLst>
      <p:ext uri="{BB962C8B-B14F-4D97-AF65-F5344CB8AC3E}">
        <p14:creationId xmlns:p14="http://schemas.microsoft.com/office/powerpoint/2010/main" val="2670175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upp 6"/>
          <p:cNvGrpSpPr/>
          <p:nvPr/>
        </p:nvGrpSpPr>
        <p:grpSpPr>
          <a:xfrm>
            <a:off x="0" y="5872167"/>
            <a:ext cx="12192000" cy="691200"/>
            <a:chOff x="0" y="5872167"/>
            <a:chExt cx="12192000" cy="691200"/>
          </a:xfrm>
        </p:grpSpPr>
        <p:sp>
          <p:nvSpPr>
            <p:cNvPr id="8" name="Frihandsfigur: Form 7"/>
            <p:cNvSpPr/>
            <p:nvPr/>
          </p:nvSpPr>
          <p:spPr>
            <a:xfrm>
              <a:off x="1952168" y="5872167"/>
              <a:ext cx="10239832" cy="691200"/>
            </a:xfrm>
            <a:custGeom>
              <a:avLst/>
              <a:gdLst>
                <a:gd name="connsiteX0" fmla="*/ 51150 w 10226847"/>
                <a:gd name="connsiteY0" fmla="*/ 0 h 691200"/>
                <a:gd name="connsiteX1" fmla="*/ 263883 w 10226847"/>
                <a:gd name="connsiteY1" fmla="*/ 0 h 691200"/>
                <a:gd name="connsiteX2" fmla="*/ 774503 w 10226847"/>
                <a:gd name="connsiteY2" fmla="*/ 0 h 691200"/>
                <a:gd name="connsiteX3" fmla="*/ 10226847 w 10226847"/>
                <a:gd name="connsiteY3" fmla="*/ 0 h 691200"/>
                <a:gd name="connsiteX4" fmla="*/ 10226847 w 10226847"/>
                <a:gd name="connsiteY4" fmla="*/ 691200 h 691200"/>
                <a:gd name="connsiteX5" fmla="*/ 601703 w 10226847"/>
                <a:gd name="connsiteY5" fmla="*/ 691200 h 691200"/>
                <a:gd name="connsiteX6" fmla="*/ 263883 w 10226847"/>
                <a:gd name="connsiteY6" fmla="*/ 691200 h 691200"/>
                <a:gd name="connsiteX7" fmla="*/ 0 w 10226847"/>
                <a:gd name="connsiteY7" fmla="*/ 691200 h 69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226847" h="691200">
                  <a:moveTo>
                    <a:pt x="51150" y="0"/>
                  </a:moveTo>
                  <a:lnTo>
                    <a:pt x="263883" y="0"/>
                  </a:lnTo>
                  <a:lnTo>
                    <a:pt x="774503" y="0"/>
                  </a:lnTo>
                  <a:lnTo>
                    <a:pt x="10226847" y="0"/>
                  </a:lnTo>
                  <a:lnTo>
                    <a:pt x="10226847" y="691200"/>
                  </a:lnTo>
                  <a:lnTo>
                    <a:pt x="601703" y="691200"/>
                  </a:lnTo>
                  <a:lnTo>
                    <a:pt x="263883" y="691200"/>
                  </a:lnTo>
                  <a:lnTo>
                    <a:pt x="0" y="691200"/>
                  </a:lnTo>
                  <a:close/>
                </a:path>
              </a:pathLst>
            </a:custGeom>
            <a:solidFill>
              <a:srgbClr val="669D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Frihandsfigur: Form 8"/>
            <p:cNvSpPr/>
            <p:nvPr/>
          </p:nvSpPr>
          <p:spPr>
            <a:xfrm>
              <a:off x="0" y="5872167"/>
              <a:ext cx="1945673" cy="691200"/>
            </a:xfrm>
            <a:custGeom>
              <a:avLst/>
              <a:gdLst>
                <a:gd name="connsiteX0" fmla="*/ 0 w 1945673"/>
                <a:gd name="connsiteY0" fmla="*/ 0 h 691200"/>
                <a:gd name="connsiteX1" fmla="*/ 1343970 w 1945673"/>
                <a:gd name="connsiteY1" fmla="*/ 0 h 691200"/>
                <a:gd name="connsiteX2" fmla="*/ 1400616 w 1945673"/>
                <a:gd name="connsiteY2" fmla="*/ 0 h 691200"/>
                <a:gd name="connsiteX3" fmla="*/ 1945673 w 1945673"/>
                <a:gd name="connsiteY3" fmla="*/ 0 h 691200"/>
                <a:gd name="connsiteX4" fmla="*/ 1894523 w 1945673"/>
                <a:gd name="connsiteY4" fmla="*/ 691200 h 691200"/>
                <a:gd name="connsiteX5" fmla="*/ 1400616 w 1945673"/>
                <a:gd name="connsiteY5" fmla="*/ 691200 h 691200"/>
                <a:gd name="connsiteX6" fmla="*/ 1171170 w 1945673"/>
                <a:gd name="connsiteY6" fmla="*/ 691200 h 691200"/>
                <a:gd name="connsiteX7" fmla="*/ 0 w 1945673"/>
                <a:gd name="connsiteY7" fmla="*/ 691200 h 69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45673" h="691200">
                  <a:moveTo>
                    <a:pt x="0" y="0"/>
                  </a:moveTo>
                  <a:lnTo>
                    <a:pt x="1343970" y="0"/>
                  </a:lnTo>
                  <a:lnTo>
                    <a:pt x="1400616" y="0"/>
                  </a:lnTo>
                  <a:lnTo>
                    <a:pt x="1945673" y="0"/>
                  </a:lnTo>
                  <a:lnTo>
                    <a:pt x="1894523" y="691200"/>
                  </a:lnTo>
                  <a:lnTo>
                    <a:pt x="1400616" y="691200"/>
                  </a:lnTo>
                  <a:lnTo>
                    <a:pt x="1171170" y="691200"/>
                  </a:lnTo>
                  <a:lnTo>
                    <a:pt x="0" y="691200"/>
                  </a:lnTo>
                  <a:close/>
                </a:path>
              </a:pathLst>
            </a:custGeom>
            <a:solidFill>
              <a:srgbClr val="085DA9"/>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sv-SE" dirty="0"/>
            </a:p>
          </p:txBody>
        </p:sp>
        <p:pic>
          <p:nvPicPr>
            <p:cNvPr id="10" name="Bildobjekt 9"/>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448653" y="6043985"/>
              <a:ext cx="1238400" cy="347842"/>
            </a:xfrm>
            <a:prstGeom prst="rect">
              <a:avLst/>
            </a:prstGeom>
          </p:spPr>
        </p:pic>
      </p:grpSp>
      <p:sp>
        <p:nvSpPr>
          <p:cNvPr id="2" name="Platshållare för rubrik 1"/>
          <p:cNvSpPr>
            <a:spLocks noGrp="1"/>
          </p:cNvSpPr>
          <p:nvPr>
            <p:ph type="title"/>
          </p:nvPr>
        </p:nvSpPr>
        <p:spPr>
          <a:xfrm>
            <a:off x="361554" y="360000"/>
            <a:ext cx="11318400" cy="727200"/>
          </a:xfrm>
          <a:prstGeom prst="rect">
            <a:avLst/>
          </a:prstGeom>
        </p:spPr>
        <p:txBody>
          <a:bodyPr vert="horz" lIns="91440" tIns="45720" rIns="91440" bIns="45720" rtlCol="0" anchor="t" anchorCtr="0">
            <a:normAutofit/>
          </a:bodyPr>
          <a:lstStyle/>
          <a:p>
            <a:r>
              <a:rPr lang="sv-SE" dirty="0"/>
              <a:t>Klicka här för att ändra format</a:t>
            </a:r>
          </a:p>
        </p:txBody>
      </p:sp>
      <p:sp>
        <p:nvSpPr>
          <p:cNvPr id="3" name="Platshållare för text 2"/>
          <p:cNvSpPr>
            <a:spLocks noGrp="1"/>
          </p:cNvSpPr>
          <p:nvPr>
            <p:ph type="body" idx="1"/>
          </p:nvPr>
        </p:nvSpPr>
        <p:spPr>
          <a:xfrm>
            <a:off x="360000" y="1310400"/>
            <a:ext cx="11318400" cy="4032000"/>
          </a:xfrm>
          <a:prstGeom prst="rect">
            <a:avLst/>
          </a:prstGeom>
        </p:spPr>
        <p:txBody>
          <a:bodyPr vert="horz" lIns="91440" tIns="45720" rIns="91440" bIns="45720" rtlCol="0">
            <a:norm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4047619" y="6193663"/>
            <a:ext cx="1441236"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v-SE"/>
          </a:p>
        </p:txBody>
      </p:sp>
      <p:sp>
        <p:nvSpPr>
          <p:cNvPr id="5" name="Platshållare för sidfot 4"/>
          <p:cNvSpPr>
            <a:spLocks noGrp="1"/>
          </p:cNvSpPr>
          <p:nvPr>
            <p:ph type="ftr" sz="quarter" idx="3"/>
          </p:nvPr>
        </p:nvSpPr>
        <p:spPr>
          <a:xfrm>
            <a:off x="6524847" y="6171228"/>
            <a:ext cx="2624852"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10386000" y="6192000"/>
            <a:ext cx="1451080" cy="365125"/>
          </a:xfrm>
          <a:prstGeom prst="rect">
            <a:avLst/>
          </a:prstGeom>
        </p:spPr>
        <p:txBody>
          <a:bodyPr vert="horz" lIns="91440" tIns="45720" rIns="91440" bIns="45720" rtlCol="0" anchor="ctr"/>
          <a:lstStyle>
            <a:lvl1pPr algn="r">
              <a:defRPr sz="1150">
                <a:solidFill>
                  <a:schemeClr val="tx1"/>
                </a:solidFill>
              </a:defRPr>
            </a:lvl1pPr>
          </a:lstStyle>
          <a:p>
            <a:fld id="{5086C185-E49F-4BA3-9A0D-DD62A1B71CE4}" type="slidenum">
              <a:rPr lang="sv-SE" smtClean="0"/>
              <a:t>‹#›</a:t>
            </a:fld>
            <a:endParaRPr lang="sv-SE"/>
          </a:p>
        </p:txBody>
      </p:sp>
    </p:spTree>
    <p:extLst>
      <p:ext uri="{BB962C8B-B14F-4D97-AF65-F5344CB8AC3E}">
        <p14:creationId xmlns:p14="http://schemas.microsoft.com/office/powerpoint/2010/main" val="14415136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l" defTabSz="6858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0"/>
        </a:spcBef>
        <a:spcAft>
          <a:spcPts val="160"/>
        </a:spcAft>
        <a:buFont typeface="Arial" panose="020B0604020202020204" pitchFamily="34" charset="0"/>
        <a:buChar char="•"/>
        <a:defRPr sz="2400" kern="1200">
          <a:solidFill>
            <a:schemeClr val="tx1"/>
          </a:solidFill>
          <a:latin typeface="+mn-lt"/>
          <a:ea typeface="+mn-ea"/>
          <a:cs typeface="+mn-cs"/>
        </a:defRPr>
      </a:lvl1pPr>
      <a:lvl2pPr marL="378000" indent="-171450" algn="l" defTabSz="685800" rtl="0" eaLnBrk="1" latinLnBrk="0" hangingPunct="1">
        <a:lnSpc>
          <a:spcPct val="90000"/>
        </a:lnSpc>
        <a:spcBef>
          <a:spcPts val="0"/>
        </a:spcBef>
        <a:spcAft>
          <a:spcPts val="160"/>
        </a:spcAft>
        <a:buFont typeface="Arial" panose="020B0604020202020204" pitchFamily="34" charset="0"/>
        <a:buChar char="•"/>
        <a:defRPr sz="2400" i="1" kern="1200">
          <a:solidFill>
            <a:schemeClr val="tx1"/>
          </a:solidFill>
          <a:latin typeface="+mn-lt"/>
          <a:ea typeface="+mn-ea"/>
          <a:cs typeface="+mn-cs"/>
        </a:defRPr>
      </a:lvl2pPr>
      <a:lvl3pPr marL="576000" indent="-171450" algn="l" defTabSz="685800" rtl="0" eaLnBrk="1" latinLnBrk="0" hangingPunct="1">
        <a:lnSpc>
          <a:spcPct val="90000"/>
        </a:lnSpc>
        <a:spcBef>
          <a:spcPts val="0"/>
        </a:spcBef>
        <a:spcAft>
          <a:spcPts val="160"/>
        </a:spcAft>
        <a:buFont typeface="Arial" panose="020B0604020202020204" pitchFamily="34" charset="0"/>
        <a:buChar char="•"/>
        <a:defRPr sz="2000" kern="1200">
          <a:solidFill>
            <a:schemeClr val="tx1"/>
          </a:solidFill>
          <a:latin typeface="+mn-lt"/>
          <a:ea typeface="+mn-ea"/>
          <a:cs typeface="+mn-cs"/>
        </a:defRPr>
      </a:lvl3pPr>
      <a:lvl4pPr marL="792000" indent="-171450" algn="l" defTabSz="685800" rtl="0" eaLnBrk="1" latinLnBrk="0" hangingPunct="1">
        <a:lnSpc>
          <a:spcPct val="90000"/>
        </a:lnSpc>
        <a:spcBef>
          <a:spcPts val="0"/>
        </a:spcBef>
        <a:spcAft>
          <a:spcPts val="160"/>
        </a:spcAft>
        <a:buFont typeface="Arial" panose="020B0604020202020204" pitchFamily="34" charset="0"/>
        <a:buChar char="•"/>
        <a:defRPr sz="2000" i="1" kern="1200">
          <a:solidFill>
            <a:schemeClr val="tx1"/>
          </a:solidFill>
          <a:latin typeface="+mn-lt"/>
          <a:ea typeface="+mn-ea"/>
          <a:cs typeface="+mn-cs"/>
        </a:defRPr>
      </a:lvl4pPr>
      <a:lvl5pPr marL="1008000" indent="-171450" algn="l" defTabSz="685800" rtl="0" eaLnBrk="1" latinLnBrk="0" hangingPunct="1">
        <a:lnSpc>
          <a:spcPct val="90000"/>
        </a:lnSpc>
        <a:spcBef>
          <a:spcPts val="0"/>
        </a:spcBef>
        <a:spcAft>
          <a:spcPts val="160"/>
        </a:spcAft>
        <a:buFont typeface="Arial" panose="020B0604020202020204" pitchFamily="34" charset="0"/>
        <a:buChar char="•"/>
        <a:defRPr sz="18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68">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latshållare för text 8">
            <a:extLst>
              <a:ext uri="{FF2B5EF4-FFF2-40B4-BE49-F238E27FC236}">
                <a16:creationId xmlns:a16="http://schemas.microsoft.com/office/drawing/2014/main" id="{05506D67-4DBA-4E4D-87DE-5EEFAFE2BB73}"/>
              </a:ext>
            </a:extLst>
          </p:cNvPr>
          <p:cNvSpPr>
            <a:spLocks noGrp="1"/>
          </p:cNvSpPr>
          <p:nvPr>
            <p:ph type="body" sz="quarter" idx="17"/>
          </p:nvPr>
        </p:nvSpPr>
        <p:spPr/>
        <p:txBody>
          <a:bodyPr/>
          <a:lstStyle/>
          <a:p>
            <a:endParaRPr lang="sv-SE"/>
          </a:p>
        </p:txBody>
      </p:sp>
      <p:sp>
        <p:nvSpPr>
          <p:cNvPr id="10" name="Platshållare för text 9">
            <a:extLst>
              <a:ext uri="{FF2B5EF4-FFF2-40B4-BE49-F238E27FC236}">
                <a16:creationId xmlns:a16="http://schemas.microsoft.com/office/drawing/2014/main" id="{89A1EC46-857F-4DD5-8431-7A2F1F4EC7F3}"/>
              </a:ext>
            </a:extLst>
          </p:cNvPr>
          <p:cNvSpPr>
            <a:spLocks noGrp="1"/>
          </p:cNvSpPr>
          <p:nvPr>
            <p:ph type="body" sz="quarter" idx="18"/>
          </p:nvPr>
        </p:nvSpPr>
        <p:spPr>
          <a:xfrm>
            <a:off x="117475" y="6307761"/>
            <a:ext cx="8733448" cy="463550"/>
          </a:xfrm>
        </p:spPr>
        <p:txBody>
          <a:bodyPr/>
          <a:lstStyle/>
          <a:p>
            <a:r>
              <a:rPr lang="sv-SE" sz="1400" dirty="0"/>
              <a:t>Skapat av: Sandra Dovärn, Ekonomiavdelningen, KSF, Huddinge kommun</a:t>
            </a:r>
          </a:p>
          <a:p>
            <a:r>
              <a:rPr lang="sv-SE" sz="1400" dirty="0"/>
              <a:t>Källa: SCB/Huddinge kommun</a:t>
            </a:r>
          </a:p>
          <a:p>
            <a:endParaRPr lang="sv-SE" sz="1400" dirty="0"/>
          </a:p>
        </p:txBody>
      </p:sp>
      <p:sp>
        <p:nvSpPr>
          <p:cNvPr id="11" name="Platshållare för text 10">
            <a:extLst>
              <a:ext uri="{FF2B5EF4-FFF2-40B4-BE49-F238E27FC236}">
                <a16:creationId xmlns:a16="http://schemas.microsoft.com/office/drawing/2014/main" id="{7BD7A68D-4AA2-4874-9D02-68919505CCAF}"/>
              </a:ext>
            </a:extLst>
          </p:cNvPr>
          <p:cNvSpPr>
            <a:spLocks noGrp="1"/>
          </p:cNvSpPr>
          <p:nvPr>
            <p:ph type="body" sz="quarter" idx="19"/>
          </p:nvPr>
        </p:nvSpPr>
        <p:spPr/>
        <p:txBody>
          <a:bodyPr/>
          <a:lstStyle/>
          <a:p>
            <a:endParaRPr lang="sv-SE"/>
          </a:p>
        </p:txBody>
      </p:sp>
      <p:sp>
        <p:nvSpPr>
          <p:cNvPr id="12" name="Platshållare för text 3">
            <a:extLst>
              <a:ext uri="{FF2B5EF4-FFF2-40B4-BE49-F238E27FC236}">
                <a16:creationId xmlns:a16="http://schemas.microsoft.com/office/drawing/2014/main" id="{95F5A3DC-6544-4607-A66C-D16025D3B774}"/>
              </a:ext>
            </a:extLst>
          </p:cNvPr>
          <p:cNvSpPr>
            <a:spLocks noGrp="1"/>
          </p:cNvSpPr>
          <p:nvPr>
            <p:ph type="body" sz="quarter" idx="16"/>
          </p:nvPr>
        </p:nvSpPr>
        <p:spPr>
          <a:xfrm>
            <a:off x="0" y="422425"/>
            <a:ext cx="9753600" cy="2036763"/>
          </a:xfrm>
          <a:custGeom>
            <a:avLst/>
            <a:gdLst>
              <a:gd name="connsiteX0" fmla="*/ 0 w 9538952"/>
              <a:gd name="connsiteY0" fmla="*/ 0 h 2037600"/>
              <a:gd name="connsiteX1" fmla="*/ 9538952 w 9538952"/>
              <a:gd name="connsiteY1" fmla="*/ 0 h 2037600"/>
              <a:gd name="connsiteX2" fmla="*/ 9538952 w 9538952"/>
              <a:gd name="connsiteY2" fmla="*/ 2037600 h 2037600"/>
              <a:gd name="connsiteX3" fmla="*/ 0 w 9538952"/>
              <a:gd name="connsiteY3" fmla="*/ 2037600 h 2037600"/>
              <a:gd name="connsiteX4" fmla="*/ 0 w 9538952"/>
              <a:gd name="connsiteY4" fmla="*/ 0 h 2037600"/>
              <a:gd name="connsiteX0" fmla="*/ 0 w 9753600"/>
              <a:gd name="connsiteY0" fmla="*/ 0 h 2037600"/>
              <a:gd name="connsiteX1" fmla="*/ 9753600 w 9753600"/>
              <a:gd name="connsiteY1" fmla="*/ 8586 h 2037600"/>
              <a:gd name="connsiteX2" fmla="*/ 9538952 w 9753600"/>
              <a:gd name="connsiteY2" fmla="*/ 2037600 h 2037600"/>
              <a:gd name="connsiteX3" fmla="*/ 0 w 9753600"/>
              <a:gd name="connsiteY3" fmla="*/ 2037600 h 2037600"/>
              <a:gd name="connsiteX4" fmla="*/ 0 w 9753600"/>
              <a:gd name="connsiteY4" fmla="*/ 0 h 2037600"/>
              <a:gd name="connsiteX0" fmla="*/ 0 w 9753600"/>
              <a:gd name="connsiteY0" fmla="*/ 0 h 2037600"/>
              <a:gd name="connsiteX1" fmla="*/ 9753600 w 9753600"/>
              <a:gd name="connsiteY1" fmla="*/ 8586 h 2037600"/>
              <a:gd name="connsiteX2" fmla="*/ 9590468 w 9753600"/>
              <a:gd name="connsiteY2" fmla="*/ 2037600 h 2037600"/>
              <a:gd name="connsiteX3" fmla="*/ 0 w 9753600"/>
              <a:gd name="connsiteY3" fmla="*/ 2037600 h 2037600"/>
              <a:gd name="connsiteX4" fmla="*/ 0 w 9753600"/>
              <a:gd name="connsiteY4" fmla="*/ 0 h 2037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53600" h="2037600">
                <a:moveTo>
                  <a:pt x="0" y="0"/>
                </a:moveTo>
                <a:lnTo>
                  <a:pt x="9753600" y="8586"/>
                </a:lnTo>
                <a:lnTo>
                  <a:pt x="9590468" y="2037600"/>
                </a:lnTo>
                <a:lnTo>
                  <a:pt x="0" y="2037600"/>
                </a:lnTo>
                <a:lnTo>
                  <a:pt x="0" y="0"/>
                </a:lnTo>
                <a:close/>
              </a:path>
            </a:pathLst>
          </a:custGeom>
          <a:solidFill>
            <a:srgbClr val="085DA9"/>
          </a:solidFill>
        </p:spPr>
        <p:txBody>
          <a:bodyPr lIns="432000" tIns="396000">
            <a:noAutofit/>
          </a:bodyPr>
          <a:lstStyle>
            <a:lvl1pPr marL="0" indent="0">
              <a:buNone/>
              <a:defRPr sz="4000">
                <a:solidFill>
                  <a:schemeClr val="bg1"/>
                </a:solidFill>
                <a:latin typeface="+mj-lt"/>
              </a:defRPr>
            </a:lvl1pPr>
            <a:lvl2pPr marL="206550" indent="0">
              <a:buNone/>
              <a:defRPr/>
            </a:lvl2pPr>
            <a:lvl3pPr marL="404550" indent="0">
              <a:buNone/>
              <a:defRPr/>
            </a:lvl3pPr>
            <a:lvl4pPr marL="620550" indent="0">
              <a:buNone/>
              <a:defRPr/>
            </a:lvl4pPr>
          </a:lstStyle>
          <a:p>
            <a:r>
              <a:rPr lang="sv-SE" dirty="0"/>
              <a:t>Befolkningsutveckling i Huddinge kommun samt Huddinges demografi</a:t>
            </a:r>
          </a:p>
        </p:txBody>
      </p:sp>
      <p:sp>
        <p:nvSpPr>
          <p:cNvPr id="14" name="textruta 13">
            <a:extLst>
              <a:ext uri="{FF2B5EF4-FFF2-40B4-BE49-F238E27FC236}">
                <a16:creationId xmlns:a16="http://schemas.microsoft.com/office/drawing/2014/main" id="{E75E120A-036A-4092-AA7D-6AA977FE314D}"/>
              </a:ext>
            </a:extLst>
          </p:cNvPr>
          <p:cNvSpPr txBox="1"/>
          <p:nvPr/>
        </p:nvSpPr>
        <p:spPr>
          <a:xfrm>
            <a:off x="442800" y="2672862"/>
            <a:ext cx="11326925" cy="3170099"/>
          </a:xfrm>
          <a:prstGeom prst="rect">
            <a:avLst/>
          </a:prstGeom>
          <a:noFill/>
        </p:spPr>
        <p:txBody>
          <a:bodyPr wrap="square">
            <a:spAutoFit/>
          </a:bodyPr>
          <a:lstStyle/>
          <a:p>
            <a:r>
              <a:rPr lang="sv-SE" sz="2000" b="1" dirty="0"/>
              <a:t>Sammanfattning av befolkningsförändringar 2021 </a:t>
            </a:r>
          </a:p>
          <a:p>
            <a:pPr marL="285750" indent="-285750">
              <a:buFont typeface="Arial" panose="020B0604020202020204" pitchFamily="34" charset="0"/>
              <a:buChar char="•"/>
            </a:pPr>
            <a:r>
              <a:rPr lang="sv-SE" sz="1800" dirty="0"/>
              <a:t>Antalet invånare fortsätter öka i Huddinge, ökning på 717 personer, från 113 234 till 113 951 invånare. </a:t>
            </a:r>
          </a:p>
          <a:p>
            <a:pPr marL="285750" indent="-285750">
              <a:buFont typeface="Arial" panose="020B0604020202020204" pitchFamily="34" charset="0"/>
              <a:buChar char="•"/>
            </a:pPr>
            <a:endParaRPr lang="sv-SE" sz="1800" dirty="0"/>
          </a:p>
          <a:p>
            <a:pPr marL="285750" indent="-285750">
              <a:buFont typeface="Arial" panose="020B0604020202020204" pitchFamily="34" charset="0"/>
              <a:buChar char="•"/>
            </a:pPr>
            <a:r>
              <a:rPr lang="sv-SE" sz="1800" dirty="0"/>
              <a:t>Ökningstakten i Huddinge är låg i jämförelse med övriga åren under 2000-talet. År 2021 är den procentuella ökningen i Huddinge även lägre jämfört med ökningen i både riket och Stockholms län.</a:t>
            </a:r>
          </a:p>
          <a:p>
            <a:pPr marL="285750" indent="-285750">
              <a:buFont typeface="Arial" panose="020B0604020202020204" pitchFamily="34" charset="0"/>
              <a:buChar char="•"/>
            </a:pPr>
            <a:endParaRPr lang="sv-SE" sz="1800" dirty="0"/>
          </a:p>
          <a:p>
            <a:pPr marL="285750" indent="-285750">
              <a:buFont typeface="Arial" panose="020B0604020202020204" pitchFamily="34" charset="0"/>
              <a:buChar char="•"/>
            </a:pPr>
            <a:r>
              <a:rPr lang="sv-SE" sz="1800" dirty="0"/>
              <a:t>Fler födda än döda i Huddinge ger ett positivt födelsenetto som bidrar till befolkningsökningen.</a:t>
            </a:r>
          </a:p>
          <a:p>
            <a:pPr marL="285750" indent="-285750">
              <a:buFont typeface="Arial" panose="020B0604020202020204" pitchFamily="34" charset="0"/>
              <a:buChar char="•"/>
            </a:pPr>
            <a:endParaRPr lang="sv-SE" sz="1800" dirty="0"/>
          </a:p>
          <a:p>
            <a:pPr marL="285750" indent="-285750">
              <a:buFont typeface="Arial" panose="020B0604020202020204" pitchFamily="34" charset="0"/>
              <a:buChar char="•"/>
            </a:pPr>
            <a:r>
              <a:rPr lang="sv-SE" sz="1800" dirty="0"/>
              <a:t>År 2021 var det fler som flyttade från Huddinge än till Huddinge, vilket skapade ett negativt flyttnetto. Huddinges negativa flyttnetto beror på ett stort inrikes utflyttningsnetto och ett lågt positivt utrikes flyttnetto.</a:t>
            </a:r>
          </a:p>
          <a:p>
            <a:pPr marL="285750" indent="-285750">
              <a:buFont typeface="Arial" panose="020B0604020202020204" pitchFamily="34" charset="0"/>
              <a:buChar char="•"/>
            </a:pPr>
            <a:endParaRPr lang="sv-SE" dirty="0"/>
          </a:p>
        </p:txBody>
      </p:sp>
    </p:spTree>
    <p:extLst>
      <p:ext uri="{BB962C8B-B14F-4D97-AF65-F5344CB8AC3E}">
        <p14:creationId xmlns:p14="http://schemas.microsoft.com/office/powerpoint/2010/main" val="31325469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latshållare för innehåll 10">
            <a:extLst>
              <a:ext uri="{FF2B5EF4-FFF2-40B4-BE49-F238E27FC236}">
                <a16:creationId xmlns:a16="http://schemas.microsoft.com/office/drawing/2014/main" id="{B067CA5C-C504-492F-83F6-DE472BCB60AB}"/>
              </a:ext>
            </a:extLst>
          </p:cNvPr>
          <p:cNvSpPr>
            <a:spLocks noGrp="1"/>
          </p:cNvSpPr>
          <p:nvPr>
            <p:ph sz="half" idx="2"/>
          </p:nvPr>
        </p:nvSpPr>
        <p:spPr>
          <a:xfrm>
            <a:off x="9115424" y="247651"/>
            <a:ext cx="2819401" cy="5514974"/>
          </a:xfrm>
          <a:solidFill>
            <a:srgbClr val="CBDEEE"/>
          </a:solidFill>
        </p:spPr>
        <p:txBody>
          <a:bodyPr>
            <a:normAutofit lnSpcReduction="10000"/>
          </a:bodyPr>
          <a:lstStyle/>
          <a:p>
            <a:r>
              <a:rPr lang="sv-SE" sz="1600" dirty="0"/>
              <a:t>Sedan år 2011 har befolkningen i Huddinge ökat med 5 000 personer, vilket motsvarar en ökning med 15 procent i kommunen. </a:t>
            </a:r>
          </a:p>
          <a:p>
            <a:endParaRPr lang="sv-SE" sz="1600" dirty="0"/>
          </a:p>
          <a:p>
            <a:r>
              <a:rPr lang="sv-SE" sz="1600" dirty="0"/>
              <a:t>Ökningen syns i Huddinges alla kommundelar. </a:t>
            </a:r>
          </a:p>
          <a:p>
            <a:endParaRPr lang="sv-SE" sz="1600" dirty="0"/>
          </a:p>
          <a:p>
            <a:r>
              <a:rPr lang="sv-SE" sz="1600" dirty="0"/>
              <a:t>Störst antalsmässiga ökning har skett i </a:t>
            </a:r>
            <a:r>
              <a:rPr lang="sv-SE" sz="1600" dirty="0" err="1"/>
              <a:t>Glömsta</a:t>
            </a:r>
            <a:r>
              <a:rPr lang="sv-SE" sz="1600" dirty="0"/>
              <a:t> där antalet invånare ökat från drygt 3 400 till 6 500. </a:t>
            </a:r>
          </a:p>
          <a:p>
            <a:endParaRPr lang="sv-SE" sz="1600" dirty="0"/>
          </a:p>
          <a:p>
            <a:r>
              <a:rPr lang="sv-SE" sz="1600" dirty="0"/>
              <a:t>I </a:t>
            </a:r>
            <a:r>
              <a:rPr lang="sv-SE" sz="1600" dirty="0" err="1"/>
              <a:t>Högmora</a:t>
            </a:r>
            <a:r>
              <a:rPr lang="sv-SE" sz="1600" dirty="0"/>
              <a:t> syns den procentuellt största ökningen där andelen invånare har ökat med 113 procent sedan 2011. </a:t>
            </a:r>
          </a:p>
          <a:p>
            <a:endParaRPr lang="sv-SE" sz="1600" dirty="0"/>
          </a:p>
          <a:p>
            <a:r>
              <a:rPr lang="sv-SE" sz="1600" dirty="0"/>
              <a:t>Lägst ökning syns i Fullersta, som enbart har cirka 40 fler invånare 2021 jämfört med 2011. </a:t>
            </a:r>
          </a:p>
          <a:p>
            <a:pPr marL="0" indent="0">
              <a:buNone/>
            </a:pPr>
            <a:endParaRPr lang="sv-SE" sz="1600" dirty="0"/>
          </a:p>
          <a:p>
            <a:pPr marL="0" indent="0">
              <a:buNone/>
            </a:pPr>
            <a:endParaRPr lang="sv-SE" sz="1600" dirty="0"/>
          </a:p>
        </p:txBody>
      </p:sp>
      <p:graphicFrame>
        <p:nvGraphicFramePr>
          <p:cNvPr id="6" name="Platshållare för innehåll 5">
            <a:extLst>
              <a:ext uri="{FF2B5EF4-FFF2-40B4-BE49-F238E27FC236}">
                <a16:creationId xmlns:a16="http://schemas.microsoft.com/office/drawing/2014/main" id="{DF6AD4FB-34F7-41C1-A30B-A91BE3FEC219}"/>
              </a:ext>
            </a:extLst>
          </p:cNvPr>
          <p:cNvGraphicFramePr>
            <a:graphicFrameLocks noGrp="1"/>
          </p:cNvGraphicFramePr>
          <p:nvPr>
            <p:ph sz="half" idx="1"/>
            <p:extLst>
              <p:ext uri="{D42A27DB-BD31-4B8C-83A1-F6EECF244321}">
                <p14:modId xmlns:p14="http://schemas.microsoft.com/office/powerpoint/2010/main" val="582855439"/>
              </p:ext>
            </p:extLst>
          </p:nvPr>
        </p:nvGraphicFramePr>
        <p:xfrm>
          <a:off x="360362" y="247652"/>
          <a:ext cx="8676062" cy="55937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61597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a:t>Åldersfördelning i Huddinge, sthlm län och riket, 2021</a:t>
            </a:r>
          </a:p>
        </p:txBody>
      </p:sp>
      <p:sp>
        <p:nvSpPr>
          <p:cNvPr id="4" name="Platshållare för bildnummer 3"/>
          <p:cNvSpPr>
            <a:spLocks noGrp="1"/>
          </p:cNvSpPr>
          <p:nvPr>
            <p:ph type="sldNum" sz="quarter" idx="12"/>
          </p:nvPr>
        </p:nvSpPr>
        <p:spPr/>
        <p:txBody>
          <a:bodyPr/>
          <a:lstStyle/>
          <a:p>
            <a:fld id="{5086C185-E49F-4BA3-9A0D-DD62A1B71CE4}" type="slidenum">
              <a:rPr lang="sv-SE" smtClean="0"/>
              <a:t>11</a:t>
            </a:fld>
            <a:endParaRPr lang="sv-SE"/>
          </a:p>
        </p:txBody>
      </p:sp>
      <p:graphicFrame>
        <p:nvGraphicFramePr>
          <p:cNvPr id="7" name="Platshållare för innehåll 6">
            <a:extLst>
              <a:ext uri="{FF2B5EF4-FFF2-40B4-BE49-F238E27FC236}">
                <a16:creationId xmlns:a16="http://schemas.microsoft.com/office/drawing/2014/main" id="{924334EA-EF50-41BE-AC36-3E60AA1B50E3}"/>
              </a:ext>
            </a:extLst>
          </p:cNvPr>
          <p:cNvGraphicFramePr>
            <a:graphicFrameLocks noGrp="1"/>
          </p:cNvGraphicFramePr>
          <p:nvPr>
            <p:ph idx="1"/>
            <p:extLst>
              <p:ext uri="{D42A27DB-BD31-4B8C-83A1-F6EECF244321}">
                <p14:modId xmlns:p14="http://schemas.microsoft.com/office/powerpoint/2010/main" val="1827003491"/>
              </p:ext>
            </p:extLst>
          </p:nvPr>
        </p:nvGraphicFramePr>
        <p:xfrm>
          <a:off x="360363" y="1309688"/>
          <a:ext cx="11318400" cy="40948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59869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D5CAEBE-10DD-44C1-B803-4C62994D3F3A}"/>
              </a:ext>
            </a:extLst>
          </p:cNvPr>
          <p:cNvSpPr>
            <a:spLocks noGrp="1"/>
          </p:cNvSpPr>
          <p:nvPr>
            <p:ph type="title"/>
          </p:nvPr>
        </p:nvSpPr>
        <p:spPr/>
        <p:txBody>
          <a:bodyPr/>
          <a:lstStyle/>
          <a:p>
            <a:r>
              <a:rPr lang="sv-SE" dirty="0"/>
              <a:t>Åldersfördelning inom Huddinge, 2021</a:t>
            </a:r>
          </a:p>
        </p:txBody>
      </p:sp>
      <p:sp>
        <p:nvSpPr>
          <p:cNvPr id="4" name="Platshållare för bildnummer 3">
            <a:extLst>
              <a:ext uri="{FF2B5EF4-FFF2-40B4-BE49-F238E27FC236}">
                <a16:creationId xmlns:a16="http://schemas.microsoft.com/office/drawing/2014/main" id="{6FBA3FD2-F7D3-4F72-B8F5-7F33D38AFCC6}"/>
              </a:ext>
            </a:extLst>
          </p:cNvPr>
          <p:cNvSpPr>
            <a:spLocks noGrp="1"/>
          </p:cNvSpPr>
          <p:nvPr>
            <p:ph type="sldNum" sz="quarter" idx="12"/>
          </p:nvPr>
        </p:nvSpPr>
        <p:spPr/>
        <p:txBody>
          <a:bodyPr/>
          <a:lstStyle/>
          <a:p>
            <a:fld id="{5086C185-E49F-4BA3-9A0D-DD62A1B71CE4}" type="slidenum">
              <a:rPr lang="sv-SE" smtClean="0"/>
              <a:t>12</a:t>
            </a:fld>
            <a:endParaRPr lang="sv-SE"/>
          </a:p>
        </p:txBody>
      </p:sp>
      <p:graphicFrame>
        <p:nvGraphicFramePr>
          <p:cNvPr id="7" name="Platshållare för innehåll 6">
            <a:extLst>
              <a:ext uri="{FF2B5EF4-FFF2-40B4-BE49-F238E27FC236}">
                <a16:creationId xmlns:a16="http://schemas.microsoft.com/office/drawing/2014/main" id="{2C7E048F-B1E0-4F6F-9598-90668CD7FA5B}"/>
              </a:ext>
            </a:extLst>
          </p:cNvPr>
          <p:cNvGraphicFramePr>
            <a:graphicFrameLocks noGrp="1"/>
          </p:cNvGraphicFramePr>
          <p:nvPr>
            <p:ph idx="1"/>
            <p:extLst>
              <p:ext uri="{D42A27DB-BD31-4B8C-83A1-F6EECF244321}">
                <p14:modId xmlns:p14="http://schemas.microsoft.com/office/powerpoint/2010/main" val="647927732"/>
              </p:ext>
            </p:extLst>
          </p:nvPr>
        </p:nvGraphicFramePr>
        <p:xfrm>
          <a:off x="360363" y="1309688"/>
          <a:ext cx="11407965" cy="45424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623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B33E72-8EC3-4E26-B546-837A21037D04}"/>
              </a:ext>
            </a:extLst>
          </p:cNvPr>
          <p:cNvSpPr>
            <a:spLocks noGrp="1"/>
          </p:cNvSpPr>
          <p:nvPr>
            <p:ph type="title"/>
          </p:nvPr>
        </p:nvSpPr>
        <p:spPr/>
        <p:txBody>
          <a:bodyPr>
            <a:normAutofit fontScale="90000"/>
          </a:bodyPr>
          <a:lstStyle/>
          <a:p>
            <a:r>
              <a:rPr lang="sv-SE" dirty="0"/>
              <a:t>Antal invånare och ålder i Huddinges kommundelar 2021</a:t>
            </a:r>
          </a:p>
        </p:txBody>
      </p:sp>
      <p:sp>
        <p:nvSpPr>
          <p:cNvPr id="4" name="Platshållare för bildnummer 3">
            <a:extLst>
              <a:ext uri="{FF2B5EF4-FFF2-40B4-BE49-F238E27FC236}">
                <a16:creationId xmlns:a16="http://schemas.microsoft.com/office/drawing/2014/main" id="{E026295D-B8FF-428D-96B8-F9E8E7B0B9EC}"/>
              </a:ext>
            </a:extLst>
          </p:cNvPr>
          <p:cNvSpPr>
            <a:spLocks noGrp="1"/>
          </p:cNvSpPr>
          <p:nvPr>
            <p:ph type="sldNum" sz="quarter" idx="12"/>
          </p:nvPr>
        </p:nvSpPr>
        <p:spPr/>
        <p:txBody>
          <a:bodyPr/>
          <a:lstStyle/>
          <a:p>
            <a:fld id="{5086C185-E49F-4BA3-9A0D-DD62A1B71CE4}" type="slidenum">
              <a:rPr lang="sv-SE" smtClean="0"/>
              <a:t>13</a:t>
            </a:fld>
            <a:endParaRPr lang="sv-SE"/>
          </a:p>
        </p:txBody>
      </p:sp>
      <p:graphicFrame>
        <p:nvGraphicFramePr>
          <p:cNvPr id="8" name="Platshållare för innehåll 7">
            <a:extLst>
              <a:ext uri="{FF2B5EF4-FFF2-40B4-BE49-F238E27FC236}">
                <a16:creationId xmlns:a16="http://schemas.microsoft.com/office/drawing/2014/main" id="{C23DA207-C813-418B-BAB4-0FCEDF573760}"/>
              </a:ext>
            </a:extLst>
          </p:cNvPr>
          <p:cNvGraphicFramePr>
            <a:graphicFrameLocks noGrp="1"/>
          </p:cNvGraphicFramePr>
          <p:nvPr>
            <p:ph idx="1"/>
            <p:extLst>
              <p:ext uri="{D42A27DB-BD31-4B8C-83A1-F6EECF244321}">
                <p14:modId xmlns:p14="http://schemas.microsoft.com/office/powerpoint/2010/main" val="3229933495"/>
              </p:ext>
            </p:extLst>
          </p:nvPr>
        </p:nvGraphicFramePr>
        <p:xfrm>
          <a:off x="124779" y="915751"/>
          <a:ext cx="11791949" cy="4966889"/>
        </p:xfrm>
        <a:graphic>
          <a:graphicData uri="http://schemas.openxmlformats.org/drawingml/2006/table">
            <a:tbl>
              <a:tblPr firstRow="1" bandRow="1">
                <a:tableStyleId>{5C22544A-7EE6-4342-B048-85BDC9FD1C3A}</a:tableStyleId>
              </a:tblPr>
              <a:tblGrid>
                <a:gridCol w="1650871">
                  <a:extLst>
                    <a:ext uri="{9D8B030D-6E8A-4147-A177-3AD203B41FA5}">
                      <a16:colId xmlns:a16="http://schemas.microsoft.com/office/drawing/2014/main" val="3363068320"/>
                    </a:ext>
                  </a:extLst>
                </a:gridCol>
                <a:gridCol w="2420062">
                  <a:extLst>
                    <a:ext uri="{9D8B030D-6E8A-4147-A177-3AD203B41FA5}">
                      <a16:colId xmlns:a16="http://schemas.microsoft.com/office/drawing/2014/main" val="3138340509"/>
                    </a:ext>
                  </a:extLst>
                </a:gridCol>
                <a:gridCol w="1572540">
                  <a:extLst>
                    <a:ext uri="{9D8B030D-6E8A-4147-A177-3AD203B41FA5}">
                      <a16:colId xmlns:a16="http://schemas.microsoft.com/office/drawing/2014/main" val="2797211846"/>
                    </a:ext>
                  </a:extLst>
                </a:gridCol>
                <a:gridCol w="1610956">
                  <a:extLst>
                    <a:ext uri="{9D8B030D-6E8A-4147-A177-3AD203B41FA5}">
                      <a16:colId xmlns:a16="http://schemas.microsoft.com/office/drawing/2014/main" val="1662304422"/>
                    </a:ext>
                  </a:extLst>
                </a:gridCol>
                <a:gridCol w="1416435">
                  <a:extLst>
                    <a:ext uri="{9D8B030D-6E8A-4147-A177-3AD203B41FA5}">
                      <a16:colId xmlns:a16="http://schemas.microsoft.com/office/drawing/2014/main" val="4219263854"/>
                    </a:ext>
                  </a:extLst>
                </a:gridCol>
                <a:gridCol w="1628517">
                  <a:extLst>
                    <a:ext uri="{9D8B030D-6E8A-4147-A177-3AD203B41FA5}">
                      <a16:colId xmlns:a16="http://schemas.microsoft.com/office/drawing/2014/main" val="1189498894"/>
                    </a:ext>
                  </a:extLst>
                </a:gridCol>
                <a:gridCol w="1492568">
                  <a:extLst>
                    <a:ext uri="{9D8B030D-6E8A-4147-A177-3AD203B41FA5}">
                      <a16:colId xmlns:a16="http://schemas.microsoft.com/office/drawing/2014/main" val="4159630035"/>
                    </a:ext>
                  </a:extLst>
                </a:gridCol>
              </a:tblGrid>
              <a:tr h="532204">
                <a:tc>
                  <a:txBody>
                    <a:bodyPr/>
                    <a:lstStyle/>
                    <a:p>
                      <a:pPr algn="l" fontAlgn="b"/>
                      <a:r>
                        <a:rPr lang="sv-SE" sz="1800" b="1" i="0" u="none" strike="noStrike" dirty="0">
                          <a:solidFill>
                            <a:schemeClr val="bg1"/>
                          </a:solidFill>
                          <a:effectLst/>
                          <a:latin typeface="+mn-lt"/>
                        </a:rPr>
                        <a:t>Område i Huddinge</a:t>
                      </a:r>
                    </a:p>
                  </a:txBody>
                  <a:tcPr marL="7620" marR="7620" marT="7620" marB="0" anchor="b">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b" latinLnBrk="0" hangingPunct="1">
                        <a:lnSpc>
                          <a:spcPct val="100000"/>
                        </a:lnSpc>
                        <a:spcBef>
                          <a:spcPts val="0"/>
                        </a:spcBef>
                        <a:spcAft>
                          <a:spcPts val="0"/>
                        </a:spcAft>
                        <a:buClrTx/>
                        <a:buSzTx/>
                        <a:buFontTx/>
                        <a:buNone/>
                        <a:tabLst/>
                        <a:defRPr/>
                      </a:pPr>
                      <a:r>
                        <a:rPr lang="sv-SE" sz="1800" b="1" i="0" u="none" strike="noStrike" dirty="0">
                          <a:solidFill>
                            <a:schemeClr val="bg1"/>
                          </a:solidFill>
                          <a:effectLst/>
                          <a:latin typeface="+mn-lt"/>
                        </a:rPr>
                        <a:t>Kommundel</a:t>
                      </a:r>
                    </a:p>
                  </a:txBody>
                  <a:tcPr marL="7620" marR="7620" marT="7620" marB="0" anchor="b">
                    <a:lnB w="12700" cap="flat" cmpd="sng" algn="ctr">
                      <a:solidFill>
                        <a:schemeClr val="tx1"/>
                      </a:solidFill>
                      <a:prstDash val="solid"/>
                      <a:round/>
                      <a:headEnd type="none" w="med" len="med"/>
                      <a:tailEnd type="none" w="med" len="med"/>
                    </a:lnB>
                  </a:tcPr>
                </a:tc>
                <a:tc>
                  <a:txBody>
                    <a:bodyPr/>
                    <a:lstStyle/>
                    <a:p>
                      <a:pPr algn="r" fontAlgn="b"/>
                      <a:r>
                        <a:rPr lang="sv-SE" sz="1800" b="1" i="0" u="none" strike="noStrike" dirty="0">
                          <a:solidFill>
                            <a:schemeClr val="bg1"/>
                          </a:solidFill>
                          <a:effectLst/>
                          <a:latin typeface="+mn-lt"/>
                        </a:rPr>
                        <a:t>Antal invånare </a:t>
                      </a:r>
                    </a:p>
                  </a:txBody>
                  <a:tcPr marL="7620" marR="7620" marT="7620" marB="0" anchor="b">
                    <a:lnB w="12700" cap="flat" cmpd="sng" algn="ctr">
                      <a:solidFill>
                        <a:schemeClr val="tx1"/>
                      </a:solidFill>
                      <a:prstDash val="solid"/>
                      <a:round/>
                      <a:headEnd type="none" w="med" len="med"/>
                      <a:tailEnd type="none" w="med" len="med"/>
                    </a:lnB>
                  </a:tcPr>
                </a:tc>
                <a:tc>
                  <a:txBody>
                    <a:bodyPr/>
                    <a:lstStyle/>
                    <a:p>
                      <a:pPr marL="0" marR="0" lvl="0" indent="0" algn="r" defTabSz="685800" rtl="0" eaLnBrk="1" fontAlgn="b" latinLnBrk="0" hangingPunct="1">
                        <a:lnSpc>
                          <a:spcPct val="100000"/>
                        </a:lnSpc>
                        <a:spcBef>
                          <a:spcPts val="0"/>
                        </a:spcBef>
                        <a:spcAft>
                          <a:spcPts val="0"/>
                        </a:spcAft>
                        <a:buClrTx/>
                        <a:buSzTx/>
                        <a:buFontTx/>
                        <a:buNone/>
                        <a:tabLst/>
                        <a:defRPr/>
                      </a:pPr>
                      <a:r>
                        <a:rPr lang="sv-SE" sz="1800" b="1" dirty="0">
                          <a:latin typeface="+mn-lt"/>
                        </a:rPr>
                        <a:t>Andel </a:t>
                      </a:r>
                    </a:p>
                    <a:p>
                      <a:pPr algn="r" fontAlgn="b"/>
                      <a:r>
                        <a:rPr lang="sv-SE" sz="1800" b="1" i="0" u="none" strike="noStrike" dirty="0">
                          <a:solidFill>
                            <a:schemeClr val="bg1"/>
                          </a:solidFill>
                          <a:effectLst/>
                          <a:latin typeface="+mn-lt"/>
                        </a:rPr>
                        <a:t>0-15 år</a:t>
                      </a:r>
                    </a:p>
                  </a:txBody>
                  <a:tcPr marL="7620" marR="7620" marT="7620" marB="0" anchor="b">
                    <a:lnB w="12700" cap="flat" cmpd="sng" algn="ctr">
                      <a:solidFill>
                        <a:schemeClr val="tx1"/>
                      </a:solidFill>
                      <a:prstDash val="solid"/>
                      <a:round/>
                      <a:headEnd type="none" w="med" len="med"/>
                      <a:tailEnd type="none" w="med" len="med"/>
                    </a:lnB>
                  </a:tcPr>
                </a:tc>
                <a:tc>
                  <a:txBody>
                    <a:bodyPr/>
                    <a:lstStyle/>
                    <a:p>
                      <a:pPr marL="0" marR="0" lvl="0" indent="0" algn="r" defTabSz="685800" rtl="0" eaLnBrk="1" fontAlgn="b" latinLnBrk="0" hangingPunct="1">
                        <a:lnSpc>
                          <a:spcPct val="100000"/>
                        </a:lnSpc>
                        <a:spcBef>
                          <a:spcPts val="0"/>
                        </a:spcBef>
                        <a:spcAft>
                          <a:spcPts val="0"/>
                        </a:spcAft>
                        <a:buClrTx/>
                        <a:buSzTx/>
                        <a:buFontTx/>
                        <a:buNone/>
                        <a:tabLst/>
                        <a:defRPr/>
                      </a:pPr>
                      <a:r>
                        <a:rPr lang="sv-SE" sz="1800" b="1" dirty="0">
                          <a:latin typeface="+mn-lt"/>
                        </a:rPr>
                        <a:t>Andel</a:t>
                      </a:r>
                    </a:p>
                    <a:p>
                      <a:pPr algn="r" fontAlgn="b"/>
                      <a:r>
                        <a:rPr lang="sv-SE" sz="1800" b="1" i="0" u="none" strike="noStrike" dirty="0">
                          <a:solidFill>
                            <a:schemeClr val="bg1"/>
                          </a:solidFill>
                          <a:effectLst/>
                          <a:latin typeface="+mn-lt"/>
                        </a:rPr>
                        <a:t>16-24 år</a:t>
                      </a:r>
                    </a:p>
                  </a:txBody>
                  <a:tcPr marL="7620" marR="7620" marT="7620" marB="0" anchor="b">
                    <a:lnB w="12700" cap="flat" cmpd="sng" algn="ctr">
                      <a:solidFill>
                        <a:schemeClr val="tx1"/>
                      </a:solidFill>
                      <a:prstDash val="solid"/>
                      <a:round/>
                      <a:headEnd type="none" w="med" len="med"/>
                      <a:tailEnd type="none" w="med" len="med"/>
                    </a:lnB>
                  </a:tcPr>
                </a:tc>
                <a:tc>
                  <a:txBody>
                    <a:bodyPr/>
                    <a:lstStyle/>
                    <a:p>
                      <a:pPr marL="0" marR="0" lvl="0" indent="0" algn="r" defTabSz="685800" rtl="0" eaLnBrk="1" fontAlgn="b" latinLnBrk="0" hangingPunct="1">
                        <a:lnSpc>
                          <a:spcPct val="100000"/>
                        </a:lnSpc>
                        <a:spcBef>
                          <a:spcPts val="0"/>
                        </a:spcBef>
                        <a:spcAft>
                          <a:spcPts val="0"/>
                        </a:spcAft>
                        <a:buClrTx/>
                        <a:buSzTx/>
                        <a:buFontTx/>
                        <a:buNone/>
                        <a:tabLst/>
                        <a:defRPr/>
                      </a:pPr>
                      <a:r>
                        <a:rPr lang="sv-SE" sz="1800" b="1" dirty="0">
                          <a:latin typeface="+mn-lt"/>
                        </a:rPr>
                        <a:t>Andel</a:t>
                      </a:r>
                    </a:p>
                    <a:p>
                      <a:pPr algn="r" fontAlgn="b"/>
                      <a:r>
                        <a:rPr lang="sv-SE" sz="1800" b="1" i="0" u="none" strike="noStrike" dirty="0">
                          <a:solidFill>
                            <a:schemeClr val="bg1"/>
                          </a:solidFill>
                          <a:effectLst/>
                          <a:latin typeface="+mn-lt"/>
                        </a:rPr>
                        <a:t>25-64 år</a:t>
                      </a:r>
                    </a:p>
                  </a:txBody>
                  <a:tcPr marL="7620" marR="7620" marT="7620" marB="0" anchor="b">
                    <a:lnB w="12700" cap="flat" cmpd="sng" algn="ctr">
                      <a:solidFill>
                        <a:schemeClr val="tx1"/>
                      </a:solidFill>
                      <a:prstDash val="solid"/>
                      <a:round/>
                      <a:headEnd type="none" w="med" len="med"/>
                      <a:tailEnd type="none" w="med" len="med"/>
                    </a:lnB>
                  </a:tcPr>
                </a:tc>
                <a:tc>
                  <a:txBody>
                    <a:bodyPr/>
                    <a:lstStyle/>
                    <a:p>
                      <a:pPr marL="0" marR="0" lvl="0" indent="0" algn="r" defTabSz="685800" rtl="0" eaLnBrk="1" fontAlgn="b" latinLnBrk="0" hangingPunct="1">
                        <a:lnSpc>
                          <a:spcPct val="100000"/>
                        </a:lnSpc>
                        <a:spcBef>
                          <a:spcPts val="0"/>
                        </a:spcBef>
                        <a:spcAft>
                          <a:spcPts val="0"/>
                        </a:spcAft>
                        <a:buClrTx/>
                        <a:buSzTx/>
                        <a:buFontTx/>
                        <a:buNone/>
                        <a:tabLst/>
                        <a:defRPr/>
                      </a:pPr>
                      <a:r>
                        <a:rPr lang="sv-SE" sz="1800" b="1" dirty="0">
                          <a:latin typeface="+mn-lt"/>
                        </a:rPr>
                        <a:t>Andel</a:t>
                      </a:r>
                    </a:p>
                    <a:p>
                      <a:pPr algn="r" fontAlgn="b"/>
                      <a:r>
                        <a:rPr lang="sv-SE" sz="1800" b="1" i="0" u="none" strike="noStrike" dirty="0">
                          <a:solidFill>
                            <a:schemeClr val="bg1"/>
                          </a:solidFill>
                          <a:effectLst/>
                          <a:latin typeface="+mn-lt"/>
                        </a:rPr>
                        <a:t>65 år eller äldre</a:t>
                      </a:r>
                    </a:p>
                  </a:txBody>
                  <a:tcPr marL="7620" marR="7620" marT="7620"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8559882"/>
                  </a:ext>
                </a:extLst>
              </a:tr>
              <a:tr h="240585">
                <a:tc>
                  <a:txBody>
                    <a:bodyPr/>
                    <a:lstStyle/>
                    <a:p>
                      <a:pPr algn="l" fontAlgn="b"/>
                      <a:r>
                        <a:rPr lang="sv-SE" sz="1600" b="0" i="0" u="none" strike="noStrike" dirty="0">
                          <a:solidFill>
                            <a:srgbClr val="000000"/>
                          </a:solidFill>
                          <a:effectLst/>
                          <a:latin typeface="Calibri" panose="020F0502020204030204" pitchFamily="34" charset="0"/>
                        </a:rPr>
                        <a:t>Mellersta</a:t>
                      </a:r>
                    </a:p>
                  </a:txBody>
                  <a:tcPr marL="7620" marR="7620" marT="762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fontAlgn="b"/>
                      <a:r>
                        <a:rPr lang="sv-SE" sz="1600" b="0" i="0" u="none" strike="noStrike">
                          <a:solidFill>
                            <a:srgbClr val="000000"/>
                          </a:solidFill>
                          <a:effectLst/>
                          <a:latin typeface="Calibri" panose="020F0502020204030204" pitchFamily="34" charset="0"/>
                        </a:rPr>
                        <a:t>Fullersta</a:t>
                      </a:r>
                    </a:p>
                  </a:txBody>
                  <a:tcPr marL="7620" marR="7620" marT="7620" marB="0" anchor="b">
                    <a:lnT w="12700" cap="flat" cmpd="sng" algn="ctr">
                      <a:solidFill>
                        <a:schemeClr val="tx1"/>
                      </a:solidFill>
                      <a:prstDash val="solid"/>
                      <a:round/>
                      <a:headEnd type="none" w="med" len="med"/>
                      <a:tailEnd type="none" w="med" len="med"/>
                    </a:lnT>
                  </a:tcPr>
                </a:tc>
                <a:tc>
                  <a:txBody>
                    <a:bodyPr/>
                    <a:lstStyle/>
                    <a:p>
                      <a:pPr algn="r" fontAlgn="ctr"/>
                      <a:r>
                        <a:rPr lang="sv-SE" sz="1600" b="0" i="0" u="none" strike="noStrike" dirty="0">
                          <a:solidFill>
                            <a:srgbClr val="000000"/>
                          </a:solidFill>
                          <a:effectLst/>
                          <a:latin typeface="+mn-lt"/>
                        </a:rPr>
                        <a:t>7 649</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r" fontAlgn="b"/>
                      <a:r>
                        <a:rPr lang="sv-SE" sz="1600" b="0" i="0" u="none" strike="noStrike" dirty="0">
                          <a:solidFill>
                            <a:srgbClr val="000000"/>
                          </a:solidFill>
                          <a:effectLst/>
                          <a:latin typeface="Calibri" panose="020F0502020204030204" pitchFamily="34" charset="0"/>
                        </a:rPr>
                        <a:t>21%</a:t>
                      </a:r>
                    </a:p>
                  </a:txBody>
                  <a:tcPr marL="9525" marR="9525" marT="9525" marB="0" anchor="b">
                    <a:lnT w="12700" cap="flat" cmpd="sng" algn="ctr">
                      <a:solidFill>
                        <a:schemeClr val="tx1"/>
                      </a:solidFill>
                      <a:prstDash val="solid"/>
                      <a:round/>
                      <a:headEnd type="none" w="med" len="med"/>
                      <a:tailEnd type="none" w="med" len="med"/>
                    </a:lnT>
                  </a:tcPr>
                </a:tc>
                <a:tc>
                  <a:txBody>
                    <a:bodyPr/>
                    <a:lstStyle/>
                    <a:p>
                      <a:pPr algn="r" fontAlgn="b"/>
                      <a:r>
                        <a:rPr lang="sv-SE" sz="1600" b="0" i="0" u="none" strike="noStrike">
                          <a:solidFill>
                            <a:srgbClr val="000000"/>
                          </a:solidFill>
                          <a:effectLst/>
                          <a:latin typeface="Calibri" panose="020F0502020204030204" pitchFamily="34" charset="0"/>
                        </a:rPr>
                        <a:t>11%</a:t>
                      </a:r>
                    </a:p>
                  </a:txBody>
                  <a:tcPr marL="9525" marR="9525" marT="9525" marB="0" anchor="b">
                    <a:lnT w="12700" cap="flat" cmpd="sng" algn="ctr">
                      <a:solidFill>
                        <a:schemeClr val="tx1"/>
                      </a:solidFill>
                      <a:prstDash val="solid"/>
                      <a:round/>
                      <a:headEnd type="none" w="med" len="med"/>
                      <a:tailEnd type="none" w="med" len="med"/>
                    </a:lnT>
                  </a:tcPr>
                </a:tc>
                <a:tc>
                  <a:txBody>
                    <a:bodyPr/>
                    <a:lstStyle/>
                    <a:p>
                      <a:pPr algn="r" fontAlgn="b"/>
                      <a:r>
                        <a:rPr lang="sv-SE" sz="1600" b="0" i="0" u="none" strike="noStrike">
                          <a:solidFill>
                            <a:srgbClr val="000000"/>
                          </a:solidFill>
                          <a:effectLst/>
                          <a:latin typeface="Calibri" panose="020F0502020204030204" pitchFamily="34" charset="0"/>
                        </a:rPr>
                        <a:t>49%</a:t>
                      </a:r>
                    </a:p>
                  </a:txBody>
                  <a:tcPr marL="9525" marR="9525" marT="9525" marB="0" anchor="b">
                    <a:lnT w="12700" cap="flat" cmpd="sng" algn="ctr">
                      <a:solidFill>
                        <a:schemeClr val="tx1"/>
                      </a:solidFill>
                      <a:prstDash val="solid"/>
                      <a:round/>
                      <a:headEnd type="none" w="med" len="med"/>
                      <a:tailEnd type="none" w="med" len="med"/>
                    </a:lnT>
                  </a:tcPr>
                </a:tc>
                <a:tc>
                  <a:txBody>
                    <a:bodyPr/>
                    <a:lstStyle/>
                    <a:p>
                      <a:pPr algn="r" fontAlgn="b"/>
                      <a:r>
                        <a:rPr lang="sv-SE" sz="1600" b="0" i="0" u="none" strike="noStrike" dirty="0">
                          <a:solidFill>
                            <a:srgbClr val="000000"/>
                          </a:solidFill>
                          <a:effectLst/>
                          <a:latin typeface="Calibri" panose="020F0502020204030204" pitchFamily="34" charset="0"/>
                        </a:rPr>
                        <a:t>19%</a:t>
                      </a: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97657416"/>
                  </a:ext>
                </a:extLst>
              </a:tr>
              <a:tr h="240585">
                <a:tc>
                  <a:txBody>
                    <a:bodyPr/>
                    <a:lstStyle/>
                    <a:p>
                      <a:pPr algn="l" fontAlgn="b"/>
                      <a:r>
                        <a:rPr lang="sv-SE" sz="1600" b="0" i="0" u="none" strike="noStrike">
                          <a:solidFill>
                            <a:srgbClr val="000000"/>
                          </a:solidFill>
                          <a:effectLst/>
                          <a:latin typeface="Calibri" panose="020F0502020204030204" pitchFamily="34" charset="0"/>
                        </a:rPr>
                        <a:t>Mellersta</a:t>
                      </a:r>
                    </a:p>
                  </a:txBody>
                  <a:tcPr marL="7620" marR="7620" marT="7620" marB="0" anchor="b">
                    <a:lnL w="12700" cap="flat" cmpd="sng" algn="ctr">
                      <a:solidFill>
                        <a:schemeClr val="tx1"/>
                      </a:solidFill>
                      <a:prstDash val="solid"/>
                      <a:round/>
                      <a:headEnd type="none" w="med" len="med"/>
                      <a:tailEnd type="none" w="med" len="med"/>
                    </a:lnL>
                  </a:tcPr>
                </a:tc>
                <a:tc>
                  <a:txBody>
                    <a:bodyPr/>
                    <a:lstStyle/>
                    <a:p>
                      <a:pPr algn="l" fontAlgn="b"/>
                      <a:r>
                        <a:rPr lang="sv-SE" sz="1600" b="0" i="0" u="none" strike="noStrike">
                          <a:solidFill>
                            <a:srgbClr val="000000"/>
                          </a:solidFill>
                          <a:effectLst/>
                          <a:latin typeface="Calibri" panose="020F0502020204030204" pitchFamily="34" charset="0"/>
                        </a:rPr>
                        <a:t>Gladö Lissma</a:t>
                      </a:r>
                    </a:p>
                  </a:txBody>
                  <a:tcPr marL="7620" marR="7620" marT="7620" marB="0" anchor="b"/>
                </a:tc>
                <a:tc>
                  <a:txBody>
                    <a:bodyPr/>
                    <a:lstStyle/>
                    <a:p>
                      <a:pPr algn="r" fontAlgn="ctr"/>
                      <a:r>
                        <a:rPr lang="sv-SE" sz="1600" b="0" i="0" u="none" strike="noStrike" dirty="0">
                          <a:solidFill>
                            <a:srgbClr val="000000"/>
                          </a:solidFill>
                          <a:effectLst/>
                          <a:latin typeface="+mn-lt"/>
                        </a:rPr>
                        <a:t>1 543</a:t>
                      </a:r>
                    </a:p>
                  </a:txBody>
                  <a:tcPr marL="9525" marR="9525" marT="9525" marB="0" anchor="ctr"/>
                </a:tc>
                <a:tc>
                  <a:txBody>
                    <a:bodyPr/>
                    <a:lstStyle/>
                    <a:p>
                      <a:pPr algn="r" fontAlgn="b"/>
                      <a:r>
                        <a:rPr lang="sv-SE" sz="1600" b="0" i="0" u="none" strike="noStrike" dirty="0">
                          <a:solidFill>
                            <a:srgbClr val="000000"/>
                          </a:solidFill>
                          <a:effectLst/>
                          <a:latin typeface="Calibri" panose="020F0502020204030204" pitchFamily="34" charset="0"/>
                        </a:rPr>
                        <a:t>19%</a:t>
                      </a:r>
                    </a:p>
                  </a:txBody>
                  <a:tcPr marL="9525" marR="9525" marT="9525" marB="0" anchor="b"/>
                </a:tc>
                <a:tc>
                  <a:txBody>
                    <a:bodyPr/>
                    <a:lstStyle/>
                    <a:p>
                      <a:pPr algn="r" fontAlgn="b"/>
                      <a:r>
                        <a:rPr lang="sv-SE" sz="1600" b="0" i="0" u="none" strike="noStrike">
                          <a:solidFill>
                            <a:srgbClr val="000000"/>
                          </a:solidFill>
                          <a:effectLst/>
                          <a:latin typeface="Calibri" panose="020F0502020204030204" pitchFamily="34" charset="0"/>
                        </a:rPr>
                        <a:t>7%</a:t>
                      </a:r>
                    </a:p>
                  </a:txBody>
                  <a:tcPr marL="9525" marR="9525" marT="9525" marB="0" anchor="b"/>
                </a:tc>
                <a:tc>
                  <a:txBody>
                    <a:bodyPr/>
                    <a:lstStyle/>
                    <a:p>
                      <a:pPr algn="r" fontAlgn="b"/>
                      <a:r>
                        <a:rPr lang="sv-SE" sz="1600" b="0" i="0" u="none" strike="noStrike">
                          <a:solidFill>
                            <a:srgbClr val="000000"/>
                          </a:solidFill>
                          <a:effectLst/>
                          <a:latin typeface="Calibri" panose="020F0502020204030204" pitchFamily="34" charset="0"/>
                        </a:rPr>
                        <a:t>62%</a:t>
                      </a:r>
                    </a:p>
                  </a:txBody>
                  <a:tcPr marL="9525" marR="9525" marT="9525" marB="0" anchor="b"/>
                </a:tc>
                <a:tc>
                  <a:txBody>
                    <a:bodyPr/>
                    <a:lstStyle/>
                    <a:p>
                      <a:pPr algn="r" fontAlgn="b"/>
                      <a:r>
                        <a:rPr lang="sv-SE" sz="1600" b="0" i="0" u="none" strike="noStrike" dirty="0">
                          <a:solidFill>
                            <a:srgbClr val="000000"/>
                          </a:solidFill>
                          <a:effectLst/>
                          <a:latin typeface="Calibri" panose="020F0502020204030204" pitchFamily="34" charset="0"/>
                        </a:rPr>
                        <a:t>12%</a:t>
                      </a: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159173238"/>
                  </a:ext>
                </a:extLst>
              </a:tr>
              <a:tr h="240585">
                <a:tc>
                  <a:txBody>
                    <a:bodyPr/>
                    <a:lstStyle/>
                    <a:p>
                      <a:pPr algn="l" fontAlgn="b"/>
                      <a:r>
                        <a:rPr lang="sv-SE" sz="1600" b="0" i="0" u="none" strike="noStrike">
                          <a:solidFill>
                            <a:srgbClr val="000000"/>
                          </a:solidFill>
                          <a:effectLst/>
                          <a:latin typeface="Calibri" panose="020F0502020204030204" pitchFamily="34" charset="0"/>
                        </a:rPr>
                        <a:t>Mellersta</a:t>
                      </a:r>
                    </a:p>
                  </a:txBody>
                  <a:tcPr marL="7620" marR="7620" marT="7620" marB="0" anchor="b">
                    <a:lnL w="12700" cap="flat" cmpd="sng" algn="ctr">
                      <a:solidFill>
                        <a:schemeClr val="tx1"/>
                      </a:solidFill>
                      <a:prstDash val="solid"/>
                      <a:round/>
                      <a:headEnd type="none" w="med" len="med"/>
                      <a:tailEnd type="none" w="med" len="med"/>
                    </a:lnL>
                  </a:tcPr>
                </a:tc>
                <a:tc>
                  <a:txBody>
                    <a:bodyPr/>
                    <a:lstStyle/>
                    <a:p>
                      <a:pPr algn="l" fontAlgn="b"/>
                      <a:r>
                        <a:rPr lang="sv-SE" sz="1600" b="0" i="0" u="none" strike="noStrike">
                          <a:solidFill>
                            <a:srgbClr val="000000"/>
                          </a:solidFill>
                          <a:effectLst/>
                          <a:latin typeface="Calibri" panose="020F0502020204030204" pitchFamily="34" charset="0"/>
                        </a:rPr>
                        <a:t>Högmora</a:t>
                      </a:r>
                    </a:p>
                  </a:txBody>
                  <a:tcPr marL="7620" marR="7620" marT="7620" marB="0" anchor="b"/>
                </a:tc>
                <a:tc>
                  <a:txBody>
                    <a:bodyPr/>
                    <a:lstStyle/>
                    <a:p>
                      <a:pPr algn="r" fontAlgn="ctr"/>
                      <a:r>
                        <a:rPr lang="sv-SE" sz="1600" b="0" i="0" u="none" strike="noStrike" dirty="0">
                          <a:solidFill>
                            <a:srgbClr val="000000"/>
                          </a:solidFill>
                          <a:effectLst/>
                          <a:latin typeface="+mn-lt"/>
                        </a:rPr>
                        <a:t>1 989</a:t>
                      </a:r>
                    </a:p>
                  </a:txBody>
                  <a:tcPr marL="9525" marR="9525" marT="9525" marB="0" anchor="ctr"/>
                </a:tc>
                <a:tc>
                  <a:txBody>
                    <a:bodyPr/>
                    <a:lstStyle/>
                    <a:p>
                      <a:pPr algn="r" fontAlgn="b"/>
                      <a:r>
                        <a:rPr lang="sv-SE" sz="1600" b="0" i="0" u="none" strike="noStrike" dirty="0">
                          <a:solidFill>
                            <a:srgbClr val="000000"/>
                          </a:solidFill>
                          <a:effectLst/>
                          <a:latin typeface="Calibri" panose="020F0502020204030204" pitchFamily="34" charset="0"/>
                        </a:rPr>
                        <a:t>28%</a:t>
                      </a:r>
                    </a:p>
                  </a:txBody>
                  <a:tcPr marL="9525" marR="9525" marT="9525" marB="0" anchor="b"/>
                </a:tc>
                <a:tc>
                  <a:txBody>
                    <a:bodyPr/>
                    <a:lstStyle/>
                    <a:p>
                      <a:pPr algn="r" fontAlgn="b"/>
                      <a:r>
                        <a:rPr lang="sv-SE" sz="1600" b="0" i="0" u="none" strike="noStrike" dirty="0">
                          <a:solidFill>
                            <a:srgbClr val="000000"/>
                          </a:solidFill>
                          <a:effectLst/>
                          <a:latin typeface="Calibri" panose="020F0502020204030204" pitchFamily="34" charset="0"/>
                        </a:rPr>
                        <a:t>7%</a:t>
                      </a:r>
                    </a:p>
                  </a:txBody>
                  <a:tcPr marL="9525" marR="9525" marT="9525" marB="0" anchor="b"/>
                </a:tc>
                <a:tc>
                  <a:txBody>
                    <a:bodyPr/>
                    <a:lstStyle/>
                    <a:p>
                      <a:pPr algn="r" fontAlgn="b"/>
                      <a:r>
                        <a:rPr lang="sv-SE" sz="1600" b="0" i="0" u="none" strike="noStrike">
                          <a:solidFill>
                            <a:srgbClr val="000000"/>
                          </a:solidFill>
                          <a:effectLst/>
                          <a:latin typeface="Calibri" panose="020F0502020204030204" pitchFamily="34" charset="0"/>
                        </a:rPr>
                        <a:t>57%</a:t>
                      </a:r>
                    </a:p>
                  </a:txBody>
                  <a:tcPr marL="9525" marR="9525" marT="9525" marB="0" anchor="b"/>
                </a:tc>
                <a:tc>
                  <a:txBody>
                    <a:bodyPr/>
                    <a:lstStyle/>
                    <a:p>
                      <a:pPr algn="r" fontAlgn="b"/>
                      <a:r>
                        <a:rPr lang="sv-SE" sz="1600" b="0" i="0" u="none" strike="noStrike" dirty="0">
                          <a:solidFill>
                            <a:srgbClr val="000000"/>
                          </a:solidFill>
                          <a:effectLst/>
                          <a:latin typeface="Calibri" panose="020F0502020204030204" pitchFamily="34" charset="0"/>
                        </a:rPr>
                        <a:t>9%</a:t>
                      </a: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259582605"/>
                  </a:ext>
                </a:extLst>
              </a:tr>
              <a:tr h="240585">
                <a:tc>
                  <a:txBody>
                    <a:bodyPr/>
                    <a:lstStyle/>
                    <a:p>
                      <a:pPr algn="l" fontAlgn="b"/>
                      <a:r>
                        <a:rPr lang="sv-SE" sz="1600" b="0" i="0" u="none" strike="noStrike">
                          <a:solidFill>
                            <a:srgbClr val="000000"/>
                          </a:solidFill>
                          <a:effectLst/>
                          <a:latin typeface="Calibri" panose="020F0502020204030204" pitchFamily="34" charset="0"/>
                        </a:rPr>
                        <a:t>Mellersta</a:t>
                      </a:r>
                    </a:p>
                  </a:txBody>
                  <a:tcPr marL="7620" marR="7620" marT="7620" marB="0" anchor="b">
                    <a:lnL w="12700" cap="flat" cmpd="sng" algn="ctr">
                      <a:solidFill>
                        <a:schemeClr val="tx1"/>
                      </a:solidFill>
                      <a:prstDash val="solid"/>
                      <a:round/>
                      <a:headEnd type="none" w="med" len="med"/>
                      <a:tailEnd type="none" w="med" len="med"/>
                    </a:lnL>
                  </a:tcPr>
                </a:tc>
                <a:tc>
                  <a:txBody>
                    <a:bodyPr/>
                    <a:lstStyle/>
                    <a:p>
                      <a:pPr algn="l" fontAlgn="b"/>
                      <a:r>
                        <a:rPr lang="sv-SE" sz="1600" b="0" i="0" u="none" strike="noStrike">
                          <a:solidFill>
                            <a:srgbClr val="000000"/>
                          </a:solidFill>
                          <a:effectLst/>
                          <a:latin typeface="Calibri" panose="020F0502020204030204" pitchFamily="34" charset="0"/>
                        </a:rPr>
                        <a:t>Sjödalen</a:t>
                      </a:r>
                    </a:p>
                  </a:txBody>
                  <a:tcPr marL="7620" marR="7620" marT="7620" marB="0" anchor="b"/>
                </a:tc>
                <a:tc>
                  <a:txBody>
                    <a:bodyPr/>
                    <a:lstStyle/>
                    <a:p>
                      <a:pPr algn="r" fontAlgn="ctr"/>
                      <a:r>
                        <a:rPr lang="sv-SE" sz="1600" b="0" i="0" u="none" strike="noStrike" dirty="0">
                          <a:solidFill>
                            <a:srgbClr val="000000"/>
                          </a:solidFill>
                          <a:effectLst/>
                          <a:latin typeface="+mn-lt"/>
                        </a:rPr>
                        <a:t>16 130</a:t>
                      </a:r>
                    </a:p>
                  </a:txBody>
                  <a:tcPr marL="9525" marR="9525" marT="9525" marB="0" anchor="ctr"/>
                </a:tc>
                <a:tc>
                  <a:txBody>
                    <a:bodyPr/>
                    <a:lstStyle/>
                    <a:p>
                      <a:pPr algn="r" fontAlgn="b"/>
                      <a:r>
                        <a:rPr lang="sv-SE" sz="1600" b="0" i="0" u="none" strike="noStrike" dirty="0">
                          <a:solidFill>
                            <a:srgbClr val="000000"/>
                          </a:solidFill>
                          <a:effectLst/>
                          <a:latin typeface="Calibri" panose="020F0502020204030204" pitchFamily="34" charset="0"/>
                        </a:rPr>
                        <a:t>19%</a:t>
                      </a:r>
                    </a:p>
                  </a:txBody>
                  <a:tcPr marL="9525" marR="9525" marT="9525" marB="0" anchor="b"/>
                </a:tc>
                <a:tc>
                  <a:txBody>
                    <a:bodyPr/>
                    <a:lstStyle/>
                    <a:p>
                      <a:pPr algn="r" fontAlgn="b"/>
                      <a:r>
                        <a:rPr lang="sv-SE" sz="1600" b="0" i="0" u="none" strike="noStrike">
                          <a:solidFill>
                            <a:srgbClr val="000000"/>
                          </a:solidFill>
                          <a:effectLst/>
                          <a:latin typeface="Calibri" panose="020F0502020204030204" pitchFamily="34" charset="0"/>
                        </a:rPr>
                        <a:t>10%</a:t>
                      </a:r>
                    </a:p>
                  </a:txBody>
                  <a:tcPr marL="9525" marR="9525" marT="9525" marB="0" anchor="b"/>
                </a:tc>
                <a:tc>
                  <a:txBody>
                    <a:bodyPr/>
                    <a:lstStyle/>
                    <a:p>
                      <a:pPr algn="r" fontAlgn="b"/>
                      <a:r>
                        <a:rPr lang="sv-SE" sz="1600" b="0" i="0" u="none" strike="noStrike">
                          <a:solidFill>
                            <a:srgbClr val="000000"/>
                          </a:solidFill>
                          <a:effectLst/>
                          <a:latin typeface="Calibri" panose="020F0502020204030204" pitchFamily="34" charset="0"/>
                        </a:rPr>
                        <a:t>54%</a:t>
                      </a:r>
                    </a:p>
                  </a:txBody>
                  <a:tcPr marL="9525" marR="9525" marT="9525" marB="0" anchor="b"/>
                </a:tc>
                <a:tc>
                  <a:txBody>
                    <a:bodyPr/>
                    <a:lstStyle/>
                    <a:p>
                      <a:pPr algn="r" fontAlgn="b"/>
                      <a:r>
                        <a:rPr lang="sv-SE" sz="1600" b="0" i="0" u="none" strike="noStrike" dirty="0">
                          <a:solidFill>
                            <a:srgbClr val="000000"/>
                          </a:solidFill>
                          <a:effectLst/>
                          <a:latin typeface="Calibri" panose="020F0502020204030204" pitchFamily="34" charset="0"/>
                        </a:rPr>
                        <a:t>18%</a:t>
                      </a: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89856030"/>
                  </a:ext>
                </a:extLst>
              </a:tr>
              <a:tr h="240585">
                <a:tc>
                  <a:txBody>
                    <a:bodyPr/>
                    <a:lstStyle/>
                    <a:p>
                      <a:pPr algn="l" fontAlgn="b"/>
                      <a:r>
                        <a:rPr lang="sv-SE" sz="1600" b="0" i="0" u="none" strike="noStrike">
                          <a:solidFill>
                            <a:srgbClr val="000000"/>
                          </a:solidFill>
                          <a:effectLst/>
                          <a:latin typeface="Calibri" panose="020F0502020204030204" pitchFamily="34" charset="0"/>
                        </a:rPr>
                        <a:t>Mellersta</a:t>
                      </a:r>
                    </a:p>
                  </a:txBody>
                  <a:tcPr marL="7620" marR="7620" marT="7620" marB="0" anchor="b">
                    <a:lnL w="12700" cap="flat" cmpd="sng" algn="ctr">
                      <a:solidFill>
                        <a:schemeClr val="tx1"/>
                      </a:solidFill>
                      <a:prstDash val="solid"/>
                      <a:round/>
                      <a:headEnd type="none" w="med" len="med"/>
                      <a:tailEnd type="none" w="med" len="med"/>
                    </a:lnL>
                  </a:tcPr>
                </a:tc>
                <a:tc>
                  <a:txBody>
                    <a:bodyPr/>
                    <a:lstStyle/>
                    <a:p>
                      <a:pPr algn="l" fontAlgn="b"/>
                      <a:r>
                        <a:rPr lang="sv-SE" sz="1600" b="0" i="0" u="none" strike="noStrike">
                          <a:solidFill>
                            <a:srgbClr val="000000"/>
                          </a:solidFill>
                          <a:effectLst/>
                          <a:latin typeface="Calibri" panose="020F0502020204030204" pitchFamily="34" charset="0"/>
                        </a:rPr>
                        <a:t>Snättringe</a:t>
                      </a:r>
                    </a:p>
                  </a:txBody>
                  <a:tcPr marL="7620" marR="7620" marT="7620" marB="0" anchor="b"/>
                </a:tc>
                <a:tc>
                  <a:txBody>
                    <a:bodyPr/>
                    <a:lstStyle/>
                    <a:p>
                      <a:pPr algn="r" fontAlgn="ctr"/>
                      <a:r>
                        <a:rPr lang="sv-SE" sz="1600" b="0" i="0" u="none" strike="noStrike" dirty="0">
                          <a:solidFill>
                            <a:srgbClr val="000000"/>
                          </a:solidFill>
                          <a:effectLst/>
                          <a:latin typeface="+mn-lt"/>
                        </a:rPr>
                        <a:t>9 080</a:t>
                      </a:r>
                    </a:p>
                  </a:txBody>
                  <a:tcPr marL="9525" marR="9525" marT="9525" marB="0" anchor="ctr"/>
                </a:tc>
                <a:tc>
                  <a:txBody>
                    <a:bodyPr/>
                    <a:lstStyle/>
                    <a:p>
                      <a:pPr algn="r" fontAlgn="b"/>
                      <a:r>
                        <a:rPr lang="sv-SE" sz="1600" b="0" i="0" u="none" strike="noStrike" dirty="0">
                          <a:solidFill>
                            <a:srgbClr val="000000"/>
                          </a:solidFill>
                          <a:effectLst/>
                          <a:latin typeface="Calibri" panose="020F0502020204030204" pitchFamily="34" charset="0"/>
                        </a:rPr>
                        <a:t>24%</a:t>
                      </a:r>
                    </a:p>
                  </a:txBody>
                  <a:tcPr marL="9525" marR="9525" marT="9525" marB="0" anchor="b"/>
                </a:tc>
                <a:tc>
                  <a:txBody>
                    <a:bodyPr/>
                    <a:lstStyle/>
                    <a:p>
                      <a:pPr algn="r" fontAlgn="b"/>
                      <a:r>
                        <a:rPr lang="sv-SE" sz="1600" b="0" i="0" u="none" strike="noStrike">
                          <a:solidFill>
                            <a:srgbClr val="000000"/>
                          </a:solidFill>
                          <a:effectLst/>
                          <a:latin typeface="Calibri" panose="020F0502020204030204" pitchFamily="34" charset="0"/>
                        </a:rPr>
                        <a:t>11%</a:t>
                      </a:r>
                    </a:p>
                  </a:txBody>
                  <a:tcPr marL="9525" marR="9525" marT="9525" marB="0" anchor="b"/>
                </a:tc>
                <a:tc>
                  <a:txBody>
                    <a:bodyPr/>
                    <a:lstStyle/>
                    <a:p>
                      <a:pPr algn="r" fontAlgn="b"/>
                      <a:r>
                        <a:rPr lang="sv-SE" sz="1600" b="0" i="0" u="none" strike="noStrike">
                          <a:solidFill>
                            <a:srgbClr val="000000"/>
                          </a:solidFill>
                          <a:effectLst/>
                          <a:latin typeface="Calibri" panose="020F0502020204030204" pitchFamily="34" charset="0"/>
                        </a:rPr>
                        <a:t>50%</a:t>
                      </a:r>
                    </a:p>
                  </a:txBody>
                  <a:tcPr marL="9525" marR="9525" marT="9525" marB="0" anchor="b"/>
                </a:tc>
                <a:tc>
                  <a:txBody>
                    <a:bodyPr/>
                    <a:lstStyle/>
                    <a:p>
                      <a:pPr algn="r" fontAlgn="b"/>
                      <a:r>
                        <a:rPr lang="sv-SE" sz="1600" b="0" i="0" u="none" strike="noStrike" dirty="0">
                          <a:solidFill>
                            <a:srgbClr val="000000"/>
                          </a:solidFill>
                          <a:effectLst/>
                          <a:latin typeface="Calibri" panose="020F0502020204030204" pitchFamily="34" charset="0"/>
                        </a:rPr>
                        <a:t>15%</a:t>
                      </a: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84069734"/>
                  </a:ext>
                </a:extLst>
              </a:tr>
              <a:tr h="240585">
                <a:tc>
                  <a:txBody>
                    <a:bodyPr/>
                    <a:lstStyle/>
                    <a:p>
                      <a:pPr algn="l" fontAlgn="b"/>
                      <a:r>
                        <a:rPr lang="sv-SE" sz="1600" b="0" i="0" u="none" strike="noStrike">
                          <a:solidFill>
                            <a:srgbClr val="000000"/>
                          </a:solidFill>
                          <a:effectLst/>
                          <a:latin typeface="Calibri" panose="020F0502020204030204" pitchFamily="34" charset="0"/>
                        </a:rPr>
                        <a:t>Mellersta</a:t>
                      </a:r>
                    </a:p>
                  </a:txBody>
                  <a:tcPr marL="7620" marR="7620" marT="762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b"/>
                      <a:r>
                        <a:rPr lang="sv-SE" sz="1600" b="0" i="0" u="none" strike="noStrike">
                          <a:solidFill>
                            <a:srgbClr val="000000"/>
                          </a:solidFill>
                          <a:effectLst/>
                          <a:latin typeface="Calibri" panose="020F0502020204030204" pitchFamily="34" charset="0"/>
                        </a:rPr>
                        <a:t>Stuvsta</a:t>
                      </a:r>
                    </a:p>
                  </a:txBody>
                  <a:tcPr marL="7620" marR="7620" marT="7620" marB="0" anchor="b">
                    <a:lnB w="12700" cap="flat" cmpd="sng" algn="ctr">
                      <a:solidFill>
                        <a:schemeClr val="tx1"/>
                      </a:solidFill>
                      <a:prstDash val="solid"/>
                      <a:round/>
                      <a:headEnd type="none" w="med" len="med"/>
                      <a:tailEnd type="none" w="med" len="med"/>
                    </a:lnB>
                  </a:tcPr>
                </a:tc>
                <a:tc>
                  <a:txBody>
                    <a:bodyPr/>
                    <a:lstStyle/>
                    <a:p>
                      <a:pPr algn="r" fontAlgn="ctr"/>
                      <a:r>
                        <a:rPr lang="sv-SE" sz="1600" b="0" i="0" u="none" strike="noStrike" dirty="0">
                          <a:solidFill>
                            <a:srgbClr val="000000"/>
                          </a:solidFill>
                          <a:effectLst/>
                          <a:latin typeface="+mn-lt"/>
                        </a:rPr>
                        <a:t>9 575</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r" fontAlgn="b"/>
                      <a:r>
                        <a:rPr lang="sv-SE" sz="1600" b="0" i="0" u="none" strike="noStrike" dirty="0">
                          <a:solidFill>
                            <a:srgbClr val="000000"/>
                          </a:solidFill>
                          <a:effectLst/>
                          <a:latin typeface="Calibri" panose="020F0502020204030204" pitchFamily="34" charset="0"/>
                        </a:rPr>
                        <a:t>24%</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r" fontAlgn="b"/>
                      <a:r>
                        <a:rPr lang="sv-SE" sz="1600" b="0" i="0" u="none" strike="noStrike" dirty="0">
                          <a:solidFill>
                            <a:srgbClr val="000000"/>
                          </a:solidFill>
                          <a:effectLst/>
                          <a:latin typeface="Calibri" panose="020F0502020204030204" pitchFamily="34" charset="0"/>
                        </a:rPr>
                        <a:t>10%</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r" fontAlgn="b"/>
                      <a:r>
                        <a:rPr lang="sv-SE" sz="1600" b="0" i="0" u="none" strike="noStrike">
                          <a:solidFill>
                            <a:srgbClr val="000000"/>
                          </a:solidFill>
                          <a:effectLst/>
                          <a:latin typeface="Calibri" panose="020F0502020204030204" pitchFamily="34" charset="0"/>
                        </a:rPr>
                        <a:t>51%</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r" fontAlgn="b"/>
                      <a:r>
                        <a:rPr lang="sv-SE" sz="1600" b="0" i="0" u="none" strike="noStrike" dirty="0">
                          <a:solidFill>
                            <a:srgbClr val="000000"/>
                          </a:solidFill>
                          <a:effectLst/>
                          <a:latin typeface="Calibri" panose="020F0502020204030204" pitchFamily="34" charset="0"/>
                        </a:rPr>
                        <a:t>15%</a:t>
                      </a:r>
                    </a:p>
                  </a:txBody>
                  <a:tcPr marL="9525" marR="9525" marT="9525"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2755923"/>
                  </a:ext>
                </a:extLst>
              </a:tr>
              <a:tr h="286304">
                <a:tc>
                  <a:txBody>
                    <a:bodyPr/>
                    <a:lstStyle/>
                    <a:p>
                      <a:pPr algn="l" fontAlgn="b"/>
                      <a:r>
                        <a:rPr lang="sv-SE" sz="1600" b="0" i="0" u="none" strike="noStrike">
                          <a:solidFill>
                            <a:srgbClr val="000000"/>
                          </a:solidFill>
                          <a:effectLst/>
                          <a:latin typeface="Calibri" panose="020F0502020204030204" pitchFamily="34" charset="0"/>
                        </a:rPr>
                        <a:t>Nordvästra</a:t>
                      </a:r>
                    </a:p>
                  </a:txBody>
                  <a:tcPr marL="7620" marR="7620" marT="762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fontAlgn="b"/>
                      <a:r>
                        <a:rPr lang="sv-SE" sz="1600" b="0" i="0" u="none" strike="noStrike" dirty="0">
                          <a:solidFill>
                            <a:srgbClr val="000000"/>
                          </a:solidFill>
                          <a:effectLst/>
                          <a:latin typeface="Calibri" panose="020F0502020204030204" pitchFamily="34" charset="0"/>
                        </a:rPr>
                        <a:t>Segeltorp och Kungens Kurva</a:t>
                      </a:r>
                    </a:p>
                  </a:txBody>
                  <a:tcPr marL="7620" marR="7620" marT="7620" marB="0" anchor="b">
                    <a:lnT w="12700" cap="flat" cmpd="sng" algn="ctr">
                      <a:solidFill>
                        <a:schemeClr val="tx1"/>
                      </a:solidFill>
                      <a:prstDash val="solid"/>
                      <a:round/>
                      <a:headEnd type="none" w="med" len="med"/>
                      <a:tailEnd type="none" w="med" len="med"/>
                    </a:lnT>
                  </a:tcPr>
                </a:tc>
                <a:tc>
                  <a:txBody>
                    <a:bodyPr/>
                    <a:lstStyle/>
                    <a:p>
                      <a:pPr algn="r" fontAlgn="ctr"/>
                      <a:r>
                        <a:rPr lang="sv-SE" sz="1600" b="0" i="0" u="none" strike="noStrike" dirty="0">
                          <a:solidFill>
                            <a:srgbClr val="000000"/>
                          </a:solidFill>
                          <a:effectLst/>
                          <a:latin typeface="+mn-lt"/>
                        </a:rPr>
                        <a:t>9 637</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r" fontAlgn="b"/>
                      <a:r>
                        <a:rPr lang="sv-SE" sz="1600" b="0" i="0" u="none" strike="noStrike">
                          <a:solidFill>
                            <a:srgbClr val="000000"/>
                          </a:solidFill>
                          <a:effectLst/>
                          <a:latin typeface="Calibri" panose="020F0502020204030204" pitchFamily="34" charset="0"/>
                        </a:rPr>
                        <a:t>23%</a:t>
                      </a:r>
                    </a:p>
                  </a:txBody>
                  <a:tcPr marL="9525" marR="9525" marT="9525" marB="0" anchor="b">
                    <a:lnT w="12700" cap="flat" cmpd="sng" algn="ctr">
                      <a:solidFill>
                        <a:schemeClr val="tx1"/>
                      </a:solidFill>
                      <a:prstDash val="solid"/>
                      <a:round/>
                      <a:headEnd type="none" w="med" len="med"/>
                      <a:tailEnd type="none" w="med" len="med"/>
                    </a:lnT>
                  </a:tcPr>
                </a:tc>
                <a:tc>
                  <a:txBody>
                    <a:bodyPr/>
                    <a:lstStyle/>
                    <a:p>
                      <a:pPr algn="r" fontAlgn="b"/>
                      <a:r>
                        <a:rPr lang="sv-SE" sz="1600" b="0" i="0" u="none" strike="noStrike">
                          <a:solidFill>
                            <a:srgbClr val="000000"/>
                          </a:solidFill>
                          <a:effectLst/>
                          <a:latin typeface="Calibri" panose="020F0502020204030204" pitchFamily="34" charset="0"/>
                        </a:rPr>
                        <a:t>11%</a:t>
                      </a:r>
                    </a:p>
                  </a:txBody>
                  <a:tcPr marL="9525" marR="9525" marT="9525" marB="0" anchor="b">
                    <a:lnT w="12700" cap="flat" cmpd="sng" algn="ctr">
                      <a:solidFill>
                        <a:schemeClr val="tx1"/>
                      </a:solidFill>
                      <a:prstDash val="solid"/>
                      <a:round/>
                      <a:headEnd type="none" w="med" len="med"/>
                      <a:tailEnd type="none" w="med" len="med"/>
                    </a:lnT>
                  </a:tcPr>
                </a:tc>
                <a:tc>
                  <a:txBody>
                    <a:bodyPr/>
                    <a:lstStyle/>
                    <a:p>
                      <a:pPr algn="r" fontAlgn="b"/>
                      <a:r>
                        <a:rPr lang="sv-SE" sz="1600" b="0" i="0" u="none" strike="noStrike">
                          <a:solidFill>
                            <a:srgbClr val="000000"/>
                          </a:solidFill>
                          <a:effectLst/>
                          <a:latin typeface="Calibri" panose="020F0502020204030204" pitchFamily="34" charset="0"/>
                        </a:rPr>
                        <a:t>52%</a:t>
                      </a:r>
                    </a:p>
                  </a:txBody>
                  <a:tcPr marL="9525" marR="9525" marT="9525" marB="0" anchor="b">
                    <a:lnT w="12700" cap="flat" cmpd="sng" algn="ctr">
                      <a:solidFill>
                        <a:schemeClr val="tx1"/>
                      </a:solidFill>
                      <a:prstDash val="solid"/>
                      <a:round/>
                      <a:headEnd type="none" w="med" len="med"/>
                      <a:tailEnd type="none" w="med" len="med"/>
                    </a:lnT>
                  </a:tcPr>
                </a:tc>
                <a:tc>
                  <a:txBody>
                    <a:bodyPr/>
                    <a:lstStyle/>
                    <a:p>
                      <a:pPr algn="r" fontAlgn="b"/>
                      <a:r>
                        <a:rPr lang="sv-SE" sz="1600" b="0" i="0" u="none" strike="noStrike" dirty="0">
                          <a:solidFill>
                            <a:srgbClr val="000000"/>
                          </a:solidFill>
                          <a:effectLst/>
                          <a:latin typeface="Calibri" panose="020F0502020204030204" pitchFamily="34" charset="0"/>
                        </a:rPr>
                        <a:t>14%</a:t>
                      </a: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570585172"/>
                  </a:ext>
                </a:extLst>
              </a:tr>
              <a:tr h="240585">
                <a:tc>
                  <a:txBody>
                    <a:bodyPr/>
                    <a:lstStyle/>
                    <a:p>
                      <a:pPr algn="l" fontAlgn="b"/>
                      <a:r>
                        <a:rPr lang="sv-SE" sz="1600" b="0" i="0" u="none" strike="noStrike">
                          <a:solidFill>
                            <a:srgbClr val="000000"/>
                          </a:solidFill>
                          <a:effectLst/>
                          <a:latin typeface="Calibri" panose="020F0502020204030204" pitchFamily="34" charset="0"/>
                        </a:rPr>
                        <a:t>Nordvästra</a:t>
                      </a:r>
                    </a:p>
                  </a:txBody>
                  <a:tcPr marL="7620" marR="7620" marT="762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b"/>
                      <a:r>
                        <a:rPr lang="sv-SE" sz="1600" b="0" i="0" u="none" strike="noStrike">
                          <a:solidFill>
                            <a:srgbClr val="000000"/>
                          </a:solidFill>
                          <a:effectLst/>
                          <a:latin typeface="Calibri" panose="020F0502020204030204" pitchFamily="34" charset="0"/>
                        </a:rPr>
                        <a:t>Vårby</a:t>
                      </a:r>
                    </a:p>
                  </a:txBody>
                  <a:tcPr marL="7620" marR="7620" marT="7620" marB="0" anchor="b">
                    <a:lnB w="12700" cap="flat" cmpd="sng" algn="ctr">
                      <a:solidFill>
                        <a:schemeClr val="tx1"/>
                      </a:solidFill>
                      <a:prstDash val="solid"/>
                      <a:round/>
                      <a:headEnd type="none" w="med" len="med"/>
                      <a:tailEnd type="none" w="med" len="med"/>
                    </a:lnB>
                  </a:tcPr>
                </a:tc>
                <a:tc>
                  <a:txBody>
                    <a:bodyPr/>
                    <a:lstStyle/>
                    <a:p>
                      <a:pPr algn="r" fontAlgn="ctr"/>
                      <a:r>
                        <a:rPr lang="sv-SE" sz="1600" b="0" i="0" u="none" strike="noStrike" dirty="0">
                          <a:solidFill>
                            <a:srgbClr val="000000"/>
                          </a:solidFill>
                          <a:effectLst/>
                          <a:latin typeface="+mn-lt"/>
                        </a:rPr>
                        <a:t>10 600</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r" fontAlgn="b"/>
                      <a:r>
                        <a:rPr lang="sv-SE" sz="1600" b="0" i="0" u="none" strike="noStrike" dirty="0">
                          <a:solidFill>
                            <a:srgbClr val="000000"/>
                          </a:solidFill>
                          <a:effectLst/>
                          <a:latin typeface="Calibri" panose="020F0502020204030204" pitchFamily="34" charset="0"/>
                        </a:rPr>
                        <a:t>21%</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r" fontAlgn="b"/>
                      <a:r>
                        <a:rPr lang="sv-SE" sz="1600" b="0" i="0" u="none" strike="noStrike">
                          <a:solidFill>
                            <a:srgbClr val="000000"/>
                          </a:solidFill>
                          <a:effectLst/>
                          <a:latin typeface="Calibri" panose="020F0502020204030204" pitchFamily="34" charset="0"/>
                        </a:rPr>
                        <a:t>9%</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r" fontAlgn="b"/>
                      <a:r>
                        <a:rPr lang="sv-SE" sz="1600" b="0" i="0" u="none" strike="noStrike">
                          <a:solidFill>
                            <a:srgbClr val="000000"/>
                          </a:solidFill>
                          <a:effectLst/>
                          <a:latin typeface="Calibri" panose="020F0502020204030204" pitchFamily="34" charset="0"/>
                        </a:rPr>
                        <a:t>56%</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r" fontAlgn="b"/>
                      <a:r>
                        <a:rPr lang="sv-SE" sz="1600" b="0" i="0" u="none" strike="noStrike" dirty="0">
                          <a:solidFill>
                            <a:srgbClr val="000000"/>
                          </a:solidFill>
                          <a:effectLst/>
                          <a:latin typeface="Calibri" panose="020F0502020204030204" pitchFamily="34" charset="0"/>
                        </a:rPr>
                        <a:t>14%</a:t>
                      </a:r>
                    </a:p>
                  </a:txBody>
                  <a:tcPr marL="9525" marR="9525" marT="9525"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1007154"/>
                  </a:ext>
                </a:extLst>
              </a:tr>
              <a:tr h="240585">
                <a:tc>
                  <a:txBody>
                    <a:bodyPr/>
                    <a:lstStyle/>
                    <a:p>
                      <a:pPr algn="l" fontAlgn="b"/>
                      <a:r>
                        <a:rPr lang="sv-SE" sz="1600" b="0" i="0" u="none" strike="noStrike">
                          <a:solidFill>
                            <a:srgbClr val="000000"/>
                          </a:solidFill>
                          <a:effectLst/>
                          <a:latin typeface="Calibri" panose="020F0502020204030204" pitchFamily="34" charset="0"/>
                        </a:rPr>
                        <a:t>Sydvästra</a:t>
                      </a:r>
                    </a:p>
                  </a:txBody>
                  <a:tcPr marL="7620" marR="7620" marT="762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fontAlgn="b"/>
                      <a:r>
                        <a:rPr lang="sv-SE" sz="1600" b="0" i="0" u="none" strike="noStrike">
                          <a:solidFill>
                            <a:srgbClr val="000000"/>
                          </a:solidFill>
                          <a:effectLst/>
                          <a:latin typeface="Calibri" panose="020F0502020204030204" pitchFamily="34" charset="0"/>
                        </a:rPr>
                        <a:t>Flemingsberg</a:t>
                      </a:r>
                    </a:p>
                  </a:txBody>
                  <a:tcPr marL="7620" marR="7620" marT="7620" marB="0" anchor="b">
                    <a:lnT w="12700" cap="flat" cmpd="sng" algn="ctr">
                      <a:solidFill>
                        <a:schemeClr val="tx1"/>
                      </a:solidFill>
                      <a:prstDash val="solid"/>
                      <a:round/>
                      <a:headEnd type="none" w="med" len="med"/>
                      <a:tailEnd type="none" w="med" len="med"/>
                    </a:lnT>
                  </a:tcPr>
                </a:tc>
                <a:tc>
                  <a:txBody>
                    <a:bodyPr/>
                    <a:lstStyle/>
                    <a:p>
                      <a:pPr algn="r" fontAlgn="ctr"/>
                      <a:r>
                        <a:rPr lang="sv-SE" sz="1600" b="0" i="0" u="none" strike="noStrike" dirty="0">
                          <a:solidFill>
                            <a:srgbClr val="000000"/>
                          </a:solidFill>
                          <a:effectLst/>
                          <a:latin typeface="+mn-lt"/>
                        </a:rPr>
                        <a:t>15 542</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r" fontAlgn="b"/>
                      <a:r>
                        <a:rPr lang="sv-SE" sz="1600" b="0" i="0" u="none" strike="noStrike" dirty="0">
                          <a:solidFill>
                            <a:srgbClr val="000000"/>
                          </a:solidFill>
                          <a:effectLst/>
                          <a:latin typeface="Calibri" panose="020F0502020204030204" pitchFamily="34" charset="0"/>
                        </a:rPr>
                        <a:t>19%</a:t>
                      </a:r>
                    </a:p>
                  </a:txBody>
                  <a:tcPr marL="9525" marR="9525" marT="9525" marB="0" anchor="b">
                    <a:lnT w="12700" cap="flat" cmpd="sng" algn="ctr">
                      <a:solidFill>
                        <a:schemeClr val="tx1"/>
                      </a:solidFill>
                      <a:prstDash val="solid"/>
                      <a:round/>
                      <a:headEnd type="none" w="med" len="med"/>
                      <a:tailEnd type="none" w="med" len="med"/>
                    </a:lnT>
                  </a:tcPr>
                </a:tc>
                <a:tc>
                  <a:txBody>
                    <a:bodyPr/>
                    <a:lstStyle/>
                    <a:p>
                      <a:pPr algn="r" fontAlgn="b"/>
                      <a:r>
                        <a:rPr lang="sv-SE" sz="1600" b="0" i="0" u="none" strike="noStrike">
                          <a:solidFill>
                            <a:srgbClr val="000000"/>
                          </a:solidFill>
                          <a:effectLst/>
                          <a:latin typeface="Calibri" panose="020F0502020204030204" pitchFamily="34" charset="0"/>
                        </a:rPr>
                        <a:t>15%</a:t>
                      </a:r>
                    </a:p>
                  </a:txBody>
                  <a:tcPr marL="9525" marR="9525" marT="9525" marB="0" anchor="b">
                    <a:lnT w="12700" cap="flat" cmpd="sng" algn="ctr">
                      <a:solidFill>
                        <a:schemeClr val="tx1"/>
                      </a:solidFill>
                      <a:prstDash val="solid"/>
                      <a:round/>
                      <a:headEnd type="none" w="med" len="med"/>
                      <a:tailEnd type="none" w="med" len="med"/>
                    </a:lnT>
                  </a:tcPr>
                </a:tc>
                <a:tc>
                  <a:txBody>
                    <a:bodyPr/>
                    <a:lstStyle/>
                    <a:p>
                      <a:pPr algn="r" fontAlgn="b"/>
                      <a:r>
                        <a:rPr lang="sv-SE" sz="1600" b="0" i="0" u="none" strike="noStrike">
                          <a:solidFill>
                            <a:srgbClr val="000000"/>
                          </a:solidFill>
                          <a:effectLst/>
                          <a:latin typeface="Calibri" panose="020F0502020204030204" pitchFamily="34" charset="0"/>
                        </a:rPr>
                        <a:t>57%</a:t>
                      </a:r>
                    </a:p>
                  </a:txBody>
                  <a:tcPr marL="9525" marR="9525" marT="9525" marB="0" anchor="b">
                    <a:lnT w="12700" cap="flat" cmpd="sng" algn="ctr">
                      <a:solidFill>
                        <a:schemeClr val="tx1"/>
                      </a:solidFill>
                      <a:prstDash val="solid"/>
                      <a:round/>
                      <a:headEnd type="none" w="med" len="med"/>
                      <a:tailEnd type="none" w="med" len="med"/>
                    </a:lnT>
                  </a:tcPr>
                </a:tc>
                <a:tc>
                  <a:txBody>
                    <a:bodyPr/>
                    <a:lstStyle/>
                    <a:p>
                      <a:pPr algn="r" fontAlgn="b"/>
                      <a:r>
                        <a:rPr lang="sv-SE" sz="1600" b="0" i="0" u="none" strike="noStrike" dirty="0">
                          <a:solidFill>
                            <a:srgbClr val="000000"/>
                          </a:solidFill>
                          <a:effectLst/>
                          <a:latin typeface="Calibri" panose="020F0502020204030204" pitchFamily="34" charset="0"/>
                        </a:rPr>
                        <a:t>10%</a:t>
                      </a: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14596031"/>
                  </a:ext>
                </a:extLst>
              </a:tr>
              <a:tr h="240585">
                <a:tc>
                  <a:txBody>
                    <a:bodyPr/>
                    <a:lstStyle/>
                    <a:p>
                      <a:pPr algn="l" fontAlgn="b"/>
                      <a:r>
                        <a:rPr lang="sv-SE" sz="1600" b="0" i="0" u="none" strike="noStrike">
                          <a:solidFill>
                            <a:srgbClr val="000000"/>
                          </a:solidFill>
                          <a:effectLst/>
                          <a:latin typeface="Calibri" panose="020F0502020204030204" pitchFamily="34" charset="0"/>
                        </a:rPr>
                        <a:t>Sydvästra</a:t>
                      </a:r>
                    </a:p>
                  </a:txBody>
                  <a:tcPr marL="7620" marR="7620" marT="762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b"/>
                      <a:r>
                        <a:rPr lang="sv-SE" sz="1600" b="0" i="0" u="none" strike="noStrike">
                          <a:solidFill>
                            <a:srgbClr val="000000"/>
                          </a:solidFill>
                          <a:effectLst/>
                          <a:latin typeface="Calibri" panose="020F0502020204030204" pitchFamily="34" charset="0"/>
                        </a:rPr>
                        <a:t>Glömsta och Loviseberg</a:t>
                      </a:r>
                    </a:p>
                  </a:txBody>
                  <a:tcPr marL="7620" marR="7620" marT="7620" marB="0" anchor="b">
                    <a:lnB w="12700" cap="flat" cmpd="sng" algn="ctr">
                      <a:solidFill>
                        <a:schemeClr val="tx1"/>
                      </a:solidFill>
                      <a:prstDash val="solid"/>
                      <a:round/>
                      <a:headEnd type="none" w="med" len="med"/>
                      <a:tailEnd type="none" w="med" len="med"/>
                    </a:lnB>
                  </a:tcPr>
                </a:tc>
                <a:tc>
                  <a:txBody>
                    <a:bodyPr/>
                    <a:lstStyle/>
                    <a:p>
                      <a:pPr algn="r" fontAlgn="ctr"/>
                      <a:r>
                        <a:rPr lang="sv-SE" sz="1600" b="0" i="0" u="none" strike="noStrike" dirty="0">
                          <a:solidFill>
                            <a:srgbClr val="000000"/>
                          </a:solidFill>
                          <a:effectLst/>
                          <a:latin typeface="+mn-lt"/>
                        </a:rPr>
                        <a:t>6 575</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r" fontAlgn="b"/>
                      <a:r>
                        <a:rPr lang="sv-SE" sz="1600" b="0" i="0" u="none" strike="noStrike" dirty="0">
                          <a:solidFill>
                            <a:srgbClr val="000000"/>
                          </a:solidFill>
                          <a:effectLst/>
                          <a:latin typeface="Calibri" panose="020F0502020204030204" pitchFamily="34" charset="0"/>
                        </a:rPr>
                        <a:t>34%</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r" fontAlgn="b"/>
                      <a:r>
                        <a:rPr lang="sv-SE" sz="1600" b="0" i="0" u="none" strike="noStrike">
                          <a:solidFill>
                            <a:srgbClr val="000000"/>
                          </a:solidFill>
                          <a:effectLst/>
                          <a:latin typeface="Calibri" panose="020F0502020204030204" pitchFamily="34" charset="0"/>
                        </a:rPr>
                        <a:t>9%</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r" fontAlgn="b"/>
                      <a:r>
                        <a:rPr lang="sv-SE" sz="1600" b="0" i="0" u="none" strike="noStrike" dirty="0">
                          <a:solidFill>
                            <a:srgbClr val="000000"/>
                          </a:solidFill>
                          <a:effectLst/>
                          <a:latin typeface="Calibri" panose="020F0502020204030204" pitchFamily="34" charset="0"/>
                        </a:rPr>
                        <a:t>52%</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r" fontAlgn="b"/>
                      <a:r>
                        <a:rPr lang="sv-SE" sz="1600" b="0" i="0" u="none" strike="noStrike" dirty="0">
                          <a:solidFill>
                            <a:srgbClr val="000000"/>
                          </a:solidFill>
                          <a:effectLst/>
                          <a:latin typeface="Calibri" panose="020F0502020204030204" pitchFamily="34" charset="0"/>
                        </a:rPr>
                        <a:t>5%</a:t>
                      </a:r>
                    </a:p>
                  </a:txBody>
                  <a:tcPr marL="9525" marR="9525" marT="9525"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6596048"/>
                  </a:ext>
                </a:extLst>
              </a:tr>
              <a:tr h="240585">
                <a:tc>
                  <a:txBody>
                    <a:bodyPr/>
                    <a:lstStyle/>
                    <a:p>
                      <a:pPr algn="l" fontAlgn="b"/>
                      <a:r>
                        <a:rPr lang="sv-SE" sz="1600" b="0" i="0" u="none" strike="noStrike">
                          <a:solidFill>
                            <a:srgbClr val="000000"/>
                          </a:solidFill>
                          <a:effectLst/>
                          <a:latin typeface="Calibri" panose="020F0502020204030204" pitchFamily="34" charset="0"/>
                        </a:rPr>
                        <a:t>Östra</a:t>
                      </a:r>
                    </a:p>
                  </a:txBody>
                  <a:tcPr marL="7620" marR="7620" marT="762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fontAlgn="b"/>
                      <a:r>
                        <a:rPr lang="sv-SE" sz="1600" b="0" i="0" u="none" strike="noStrike">
                          <a:solidFill>
                            <a:srgbClr val="000000"/>
                          </a:solidFill>
                          <a:effectLst/>
                          <a:latin typeface="Calibri" panose="020F0502020204030204" pitchFamily="34" charset="0"/>
                        </a:rPr>
                        <a:t>Länna</a:t>
                      </a:r>
                    </a:p>
                  </a:txBody>
                  <a:tcPr marL="7620" marR="7620" marT="7620" marB="0" anchor="b">
                    <a:lnT w="12700" cap="flat" cmpd="sng" algn="ctr">
                      <a:solidFill>
                        <a:schemeClr val="tx1"/>
                      </a:solidFill>
                      <a:prstDash val="solid"/>
                      <a:round/>
                      <a:headEnd type="none" w="med" len="med"/>
                      <a:tailEnd type="none" w="med" len="med"/>
                    </a:lnT>
                  </a:tcPr>
                </a:tc>
                <a:tc>
                  <a:txBody>
                    <a:bodyPr/>
                    <a:lstStyle/>
                    <a:p>
                      <a:pPr algn="r" fontAlgn="ctr"/>
                      <a:r>
                        <a:rPr lang="sv-SE" sz="1600" b="0" i="0" u="none" strike="noStrike" dirty="0">
                          <a:solidFill>
                            <a:srgbClr val="000000"/>
                          </a:solidFill>
                          <a:effectLst/>
                          <a:latin typeface="+mn-lt"/>
                        </a:rPr>
                        <a:t>2 624</a:t>
                      </a: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r" fontAlgn="b"/>
                      <a:r>
                        <a:rPr lang="sv-SE" sz="1600" b="0" i="0" u="none" strike="noStrike" dirty="0">
                          <a:solidFill>
                            <a:srgbClr val="000000"/>
                          </a:solidFill>
                          <a:effectLst/>
                          <a:latin typeface="Calibri" panose="020F0502020204030204" pitchFamily="34" charset="0"/>
                        </a:rPr>
                        <a:t>25%</a:t>
                      </a:r>
                    </a:p>
                  </a:txBody>
                  <a:tcPr marL="9525" marR="9525" marT="9525" marB="0" anchor="b">
                    <a:lnT w="12700" cap="flat" cmpd="sng" algn="ctr">
                      <a:solidFill>
                        <a:schemeClr val="tx1"/>
                      </a:solidFill>
                      <a:prstDash val="solid"/>
                      <a:round/>
                      <a:headEnd type="none" w="med" len="med"/>
                      <a:tailEnd type="none" w="med" len="med"/>
                    </a:lnT>
                  </a:tcPr>
                </a:tc>
                <a:tc>
                  <a:txBody>
                    <a:bodyPr/>
                    <a:lstStyle/>
                    <a:p>
                      <a:pPr algn="r" fontAlgn="b"/>
                      <a:r>
                        <a:rPr lang="sv-SE" sz="1600" b="0" i="0" u="none" strike="noStrike">
                          <a:solidFill>
                            <a:srgbClr val="000000"/>
                          </a:solidFill>
                          <a:effectLst/>
                          <a:latin typeface="Calibri" panose="020F0502020204030204" pitchFamily="34" charset="0"/>
                        </a:rPr>
                        <a:t>12%</a:t>
                      </a:r>
                    </a:p>
                  </a:txBody>
                  <a:tcPr marL="9525" marR="9525" marT="9525" marB="0" anchor="b">
                    <a:lnT w="12700" cap="flat" cmpd="sng" algn="ctr">
                      <a:solidFill>
                        <a:schemeClr val="tx1"/>
                      </a:solidFill>
                      <a:prstDash val="solid"/>
                      <a:round/>
                      <a:headEnd type="none" w="med" len="med"/>
                      <a:tailEnd type="none" w="med" len="med"/>
                    </a:lnT>
                  </a:tcPr>
                </a:tc>
                <a:tc>
                  <a:txBody>
                    <a:bodyPr/>
                    <a:lstStyle/>
                    <a:p>
                      <a:pPr algn="r" fontAlgn="b"/>
                      <a:r>
                        <a:rPr lang="sv-SE" sz="1600" b="0" i="0" u="none" strike="noStrike">
                          <a:solidFill>
                            <a:srgbClr val="000000"/>
                          </a:solidFill>
                          <a:effectLst/>
                          <a:latin typeface="Calibri" panose="020F0502020204030204" pitchFamily="34" charset="0"/>
                        </a:rPr>
                        <a:t>56%</a:t>
                      </a:r>
                    </a:p>
                  </a:txBody>
                  <a:tcPr marL="9525" marR="9525" marT="9525" marB="0" anchor="b">
                    <a:lnT w="12700" cap="flat" cmpd="sng" algn="ctr">
                      <a:solidFill>
                        <a:schemeClr val="tx1"/>
                      </a:solidFill>
                      <a:prstDash val="solid"/>
                      <a:round/>
                      <a:headEnd type="none" w="med" len="med"/>
                      <a:tailEnd type="none" w="med" len="med"/>
                    </a:lnT>
                  </a:tcPr>
                </a:tc>
                <a:tc>
                  <a:txBody>
                    <a:bodyPr/>
                    <a:lstStyle/>
                    <a:p>
                      <a:pPr algn="r" fontAlgn="b"/>
                      <a:r>
                        <a:rPr lang="sv-SE" sz="1600" b="0" i="0" u="none" strike="noStrike" dirty="0">
                          <a:solidFill>
                            <a:srgbClr val="000000"/>
                          </a:solidFill>
                          <a:effectLst/>
                          <a:latin typeface="Calibri" panose="020F0502020204030204" pitchFamily="34" charset="0"/>
                        </a:rPr>
                        <a:t>7%</a:t>
                      </a: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263402845"/>
                  </a:ext>
                </a:extLst>
              </a:tr>
              <a:tr h="240585">
                <a:tc>
                  <a:txBody>
                    <a:bodyPr/>
                    <a:lstStyle/>
                    <a:p>
                      <a:pPr algn="l" fontAlgn="b"/>
                      <a:r>
                        <a:rPr lang="sv-SE" sz="1600" b="0" i="0" u="none" strike="noStrike">
                          <a:solidFill>
                            <a:srgbClr val="000000"/>
                          </a:solidFill>
                          <a:effectLst/>
                          <a:latin typeface="Calibri" panose="020F0502020204030204" pitchFamily="34" charset="0"/>
                        </a:rPr>
                        <a:t>Östra</a:t>
                      </a:r>
                    </a:p>
                  </a:txBody>
                  <a:tcPr marL="7620" marR="7620" marT="7620" marB="0" anchor="b">
                    <a:lnL w="12700" cap="flat" cmpd="sng" algn="ctr">
                      <a:solidFill>
                        <a:schemeClr val="tx1"/>
                      </a:solidFill>
                      <a:prstDash val="solid"/>
                      <a:round/>
                      <a:headEnd type="none" w="med" len="med"/>
                      <a:tailEnd type="none" w="med" len="med"/>
                    </a:lnL>
                  </a:tcPr>
                </a:tc>
                <a:tc>
                  <a:txBody>
                    <a:bodyPr/>
                    <a:lstStyle/>
                    <a:p>
                      <a:pPr algn="l" fontAlgn="b"/>
                      <a:r>
                        <a:rPr lang="sv-SE" sz="1600" b="0" i="0" u="none" strike="noStrike">
                          <a:solidFill>
                            <a:srgbClr val="000000"/>
                          </a:solidFill>
                          <a:effectLst/>
                          <a:latin typeface="Calibri" panose="020F0502020204030204" pitchFamily="34" charset="0"/>
                        </a:rPr>
                        <a:t>Skogås</a:t>
                      </a:r>
                    </a:p>
                  </a:txBody>
                  <a:tcPr marL="7620" marR="7620" marT="7620" marB="0" anchor="b"/>
                </a:tc>
                <a:tc>
                  <a:txBody>
                    <a:bodyPr/>
                    <a:lstStyle/>
                    <a:p>
                      <a:pPr algn="r" fontAlgn="ctr"/>
                      <a:r>
                        <a:rPr lang="sv-SE" sz="1600" b="0" i="0" u="none" strike="noStrike" dirty="0">
                          <a:solidFill>
                            <a:srgbClr val="000000"/>
                          </a:solidFill>
                          <a:effectLst/>
                          <a:latin typeface="+mn-lt"/>
                        </a:rPr>
                        <a:t>12 565</a:t>
                      </a:r>
                    </a:p>
                  </a:txBody>
                  <a:tcPr marL="9525" marR="9525" marT="9525" marB="0" anchor="ctr"/>
                </a:tc>
                <a:tc>
                  <a:txBody>
                    <a:bodyPr/>
                    <a:lstStyle/>
                    <a:p>
                      <a:pPr algn="r" fontAlgn="b"/>
                      <a:r>
                        <a:rPr lang="sv-SE" sz="1600" b="0" i="0" u="none" strike="noStrike" dirty="0">
                          <a:solidFill>
                            <a:srgbClr val="000000"/>
                          </a:solidFill>
                          <a:effectLst/>
                          <a:latin typeface="Calibri" panose="020F0502020204030204" pitchFamily="34" charset="0"/>
                        </a:rPr>
                        <a:t>20%</a:t>
                      </a:r>
                    </a:p>
                  </a:txBody>
                  <a:tcPr marL="9525" marR="9525" marT="9525" marB="0" anchor="b"/>
                </a:tc>
                <a:tc>
                  <a:txBody>
                    <a:bodyPr/>
                    <a:lstStyle/>
                    <a:p>
                      <a:pPr algn="r" fontAlgn="b"/>
                      <a:r>
                        <a:rPr lang="sv-SE" sz="1600" b="0" i="0" u="none" strike="noStrike">
                          <a:solidFill>
                            <a:srgbClr val="000000"/>
                          </a:solidFill>
                          <a:effectLst/>
                          <a:latin typeface="Calibri" panose="020F0502020204030204" pitchFamily="34" charset="0"/>
                        </a:rPr>
                        <a:t>10%</a:t>
                      </a:r>
                    </a:p>
                  </a:txBody>
                  <a:tcPr marL="9525" marR="9525" marT="9525" marB="0" anchor="b"/>
                </a:tc>
                <a:tc>
                  <a:txBody>
                    <a:bodyPr/>
                    <a:lstStyle/>
                    <a:p>
                      <a:pPr algn="r" fontAlgn="b"/>
                      <a:r>
                        <a:rPr lang="sv-SE" sz="1600" b="0" i="0" u="none" strike="noStrike">
                          <a:solidFill>
                            <a:srgbClr val="000000"/>
                          </a:solidFill>
                          <a:effectLst/>
                          <a:latin typeface="Calibri" panose="020F0502020204030204" pitchFamily="34" charset="0"/>
                        </a:rPr>
                        <a:t>55%</a:t>
                      </a:r>
                    </a:p>
                  </a:txBody>
                  <a:tcPr marL="9525" marR="9525" marT="9525" marB="0" anchor="b"/>
                </a:tc>
                <a:tc>
                  <a:txBody>
                    <a:bodyPr/>
                    <a:lstStyle/>
                    <a:p>
                      <a:pPr algn="r" fontAlgn="b"/>
                      <a:r>
                        <a:rPr lang="sv-SE" sz="1600" b="0" i="0" u="none" strike="noStrike" dirty="0">
                          <a:solidFill>
                            <a:srgbClr val="000000"/>
                          </a:solidFill>
                          <a:effectLst/>
                          <a:latin typeface="Calibri" panose="020F0502020204030204" pitchFamily="34" charset="0"/>
                        </a:rPr>
                        <a:t>15%</a:t>
                      </a: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94857484"/>
                  </a:ext>
                </a:extLst>
              </a:tr>
              <a:tr h="240585">
                <a:tc>
                  <a:txBody>
                    <a:bodyPr/>
                    <a:lstStyle/>
                    <a:p>
                      <a:pPr algn="l" fontAlgn="b"/>
                      <a:r>
                        <a:rPr lang="sv-SE" sz="1600" b="0" i="0" u="none" strike="noStrike">
                          <a:solidFill>
                            <a:srgbClr val="000000"/>
                          </a:solidFill>
                          <a:effectLst/>
                          <a:latin typeface="Calibri" panose="020F0502020204030204" pitchFamily="34" charset="0"/>
                        </a:rPr>
                        <a:t>Östra</a:t>
                      </a:r>
                    </a:p>
                  </a:txBody>
                  <a:tcPr marL="7620" marR="7620" marT="7620" marB="0" anchor="b">
                    <a:lnL w="12700" cap="flat" cmpd="sng" algn="ctr">
                      <a:solidFill>
                        <a:schemeClr val="tx1"/>
                      </a:solidFill>
                      <a:prstDash val="solid"/>
                      <a:round/>
                      <a:headEnd type="none" w="med" len="med"/>
                      <a:tailEnd type="none" w="med" len="med"/>
                    </a:lnL>
                  </a:tcPr>
                </a:tc>
                <a:tc>
                  <a:txBody>
                    <a:bodyPr/>
                    <a:lstStyle/>
                    <a:p>
                      <a:pPr algn="l" fontAlgn="b"/>
                      <a:r>
                        <a:rPr lang="sv-SE" sz="1600" b="0" i="0" u="none" strike="noStrike">
                          <a:solidFill>
                            <a:srgbClr val="000000"/>
                          </a:solidFill>
                          <a:effectLst/>
                          <a:latin typeface="Calibri" panose="020F0502020204030204" pitchFamily="34" charset="0"/>
                        </a:rPr>
                        <a:t>Trångsund</a:t>
                      </a:r>
                    </a:p>
                  </a:txBody>
                  <a:tcPr marL="7620" marR="7620" marT="7620" marB="0" anchor="b"/>
                </a:tc>
                <a:tc>
                  <a:txBody>
                    <a:bodyPr/>
                    <a:lstStyle/>
                    <a:p>
                      <a:pPr algn="r" fontAlgn="ctr"/>
                      <a:r>
                        <a:rPr lang="sv-SE" sz="1600" b="0" i="0" u="none" strike="noStrike" dirty="0">
                          <a:solidFill>
                            <a:srgbClr val="000000"/>
                          </a:solidFill>
                          <a:effectLst/>
                          <a:latin typeface="+mn-lt"/>
                        </a:rPr>
                        <a:t>9 223</a:t>
                      </a:r>
                    </a:p>
                  </a:txBody>
                  <a:tcPr marL="9525" marR="9525" marT="9525" marB="0" anchor="ctr"/>
                </a:tc>
                <a:tc>
                  <a:txBody>
                    <a:bodyPr/>
                    <a:lstStyle/>
                    <a:p>
                      <a:pPr algn="r" fontAlgn="b"/>
                      <a:r>
                        <a:rPr lang="sv-SE" sz="1600" b="0" i="0" u="none" strike="noStrike" dirty="0">
                          <a:solidFill>
                            <a:srgbClr val="000000"/>
                          </a:solidFill>
                          <a:effectLst/>
                          <a:latin typeface="Calibri" panose="020F0502020204030204" pitchFamily="34" charset="0"/>
                        </a:rPr>
                        <a:t>20%</a:t>
                      </a:r>
                    </a:p>
                  </a:txBody>
                  <a:tcPr marL="9525" marR="9525" marT="9525" marB="0" anchor="b"/>
                </a:tc>
                <a:tc>
                  <a:txBody>
                    <a:bodyPr/>
                    <a:lstStyle/>
                    <a:p>
                      <a:pPr algn="r" fontAlgn="b"/>
                      <a:r>
                        <a:rPr lang="sv-SE" sz="1600" b="0" i="0" u="none" strike="noStrike">
                          <a:solidFill>
                            <a:srgbClr val="000000"/>
                          </a:solidFill>
                          <a:effectLst/>
                          <a:latin typeface="Calibri" panose="020F0502020204030204" pitchFamily="34" charset="0"/>
                        </a:rPr>
                        <a:t>11%</a:t>
                      </a:r>
                    </a:p>
                  </a:txBody>
                  <a:tcPr marL="9525" marR="9525" marT="9525" marB="0" anchor="b"/>
                </a:tc>
                <a:tc>
                  <a:txBody>
                    <a:bodyPr/>
                    <a:lstStyle/>
                    <a:p>
                      <a:pPr algn="r" fontAlgn="b"/>
                      <a:r>
                        <a:rPr lang="sv-SE" sz="1600" b="0" i="0" u="none" strike="noStrike">
                          <a:solidFill>
                            <a:srgbClr val="000000"/>
                          </a:solidFill>
                          <a:effectLst/>
                          <a:latin typeface="Calibri" panose="020F0502020204030204" pitchFamily="34" charset="0"/>
                        </a:rPr>
                        <a:t>55%</a:t>
                      </a:r>
                    </a:p>
                  </a:txBody>
                  <a:tcPr marL="9525" marR="9525" marT="9525" marB="0" anchor="b"/>
                </a:tc>
                <a:tc>
                  <a:txBody>
                    <a:bodyPr/>
                    <a:lstStyle/>
                    <a:p>
                      <a:pPr algn="r" fontAlgn="b"/>
                      <a:r>
                        <a:rPr lang="sv-SE" sz="1600" b="0" i="0" u="none" strike="noStrike" dirty="0">
                          <a:solidFill>
                            <a:srgbClr val="000000"/>
                          </a:solidFill>
                          <a:effectLst/>
                          <a:latin typeface="Calibri" panose="020F0502020204030204" pitchFamily="34" charset="0"/>
                        </a:rPr>
                        <a:t>14%</a:t>
                      </a:r>
                    </a:p>
                  </a:txBody>
                  <a:tcPr marL="9525" marR="9525" marT="9525" marB="0" anchor="b">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909951128"/>
                  </a:ext>
                </a:extLst>
              </a:tr>
              <a:tr h="240585">
                <a:tc>
                  <a:txBody>
                    <a:bodyPr/>
                    <a:lstStyle/>
                    <a:p>
                      <a:pPr algn="l" fontAlgn="b"/>
                      <a:r>
                        <a:rPr lang="sv-SE" sz="1600" b="0" i="0" u="none" strike="noStrike">
                          <a:solidFill>
                            <a:srgbClr val="000000"/>
                          </a:solidFill>
                          <a:effectLst/>
                          <a:latin typeface="Calibri" panose="020F0502020204030204" pitchFamily="34" charset="0"/>
                        </a:rPr>
                        <a:t>Östra</a:t>
                      </a:r>
                    </a:p>
                  </a:txBody>
                  <a:tcPr marL="7620" marR="7620" marT="762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b"/>
                      <a:r>
                        <a:rPr lang="sv-SE" sz="1600" b="0" i="0" u="none" strike="noStrike">
                          <a:solidFill>
                            <a:srgbClr val="000000"/>
                          </a:solidFill>
                          <a:effectLst/>
                          <a:latin typeface="Calibri" panose="020F0502020204030204" pitchFamily="34" charset="0"/>
                        </a:rPr>
                        <a:t>Vidja Ågesta</a:t>
                      </a:r>
                    </a:p>
                  </a:txBody>
                  <a:tcPr marL="7620" marR="7620" marT="7620" marB="0" anchor="b">
                    <a:lnB w="12700" cap="flat" cmpd="sng" algn="ctr">
                      <a:solidFill>
                        <a:schemeClr val="tx1"/>
                      </a:solidFill>
                      <a:prstDash val="solid"/>
                      <a:round/>
                      <a:headEnd type="none" w="med" len="med"/>
                      <a:tailEnd type="none" w="med" len="med"/>
                    </a:lnB>
                  </a:tcPr>
                </a:tc>
                <a:tc>
                  <a:txBody>
                    <a:bodyPr/>
                    <a:lstStyle/>
                    <a:p>
                      <a:pPr algn="r" fontAlgn="ctr"/>
                      <a:r>
                        <a:rPr lang="sv-SE" sz="1600" b="0" i="0" u="none" strike="noStrike" dirty="0">
                          <a:solidFill>
                            <a:srgbClr val="000000"/>
                          </a:solidFill>
                          <a:effectLst/>
                          <a:latin typeface="+mn-lt"/>
                        </a:rPr>
                        <a:t>946</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r" fontAlgn="b"/>
                      <a:r>
                        <a:rPr lang="sv-SE" sz="1600" b="0" i="0" u="none" strike="noStrike" dirty="0">
                          <a:solidFill>
                            <a:srgbClr val="000000"/>
                          </a:solidFill>
                          <a:effectLst/>
                          <a:latin typeface="Calibri" panose="020F0502020204030204" pitchFamily="34" charset="0"/>
                        </a:rPr>
                        <a:t>20%</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r" fontAlgn="b"/>
                      <a:r>
                        <a:rPr lang="sv-SE" sz="1600" b="0" i="0" u="none" strike="noStrike">
                          <a:solidFill>
                            <a:srgbClr val="000000"/>
                          </a:solidFill>
                          <a:effectLst/>
                          <a:latin typeface="Calibri" panose="020F0502020204030204" pitchFamily="34" charset="0"/>
                        </a:rPr>
                        <a:t>6%</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r" fontAlgn="b"/>
                      <a:r>
                        <a:rPr lang="sv-SE" sz="1600" b="0" i="0" u="none" strike="noStrike">
                          <a:solidFill>
                            <a:srgbClr val="000000"/>
                          </a:solidFill>
                          <a:effectLst/>
                          <a:latin typeface="Calibri" panose="020F0502020204030204" pitchFamily="34" charset="0"/>
                        </a:rPr>
                        <a:t>62%</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r" fontAlgn="b"/>
                      <a:r>
                        <a:rPr lang="sv-SE" sz="1600" b="0" i="0" u="none" strike="noStrike" dirty="0">
                          <a:solidFill>
                            <a:srgbClr val="000000"/>
                          </a:solidFill>
                          <a:effectLst/>
                          <a:latin typeface="Calibri" panose="020F0502020204030204" pitchFamily="34" charset="0"/>
                        </a:rPr>
                        <a:t>12%</a:t>
                      </a:r>
                    </a:p>
                  </a:txBody>
                  <a:tcPr marL="9525" marR="9525" marT="9525"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77160888"/>
                  </a:ext>
                </a:extLst>
              </a:tr>
              <a:tr h="532204">
                <a:tc>
                  <a:txBody>
                    <a:bodyPr/>
                    <a:lstStyle/>
                    <a:p>
                      <a:pPr algn="l" fontAlgn="b"/>
                      <a:r>
                        <a:rPr lang="sv-SE" sz="1800" b="1" i="0" u="none" strike="noStrike" kern="1200" dirty="0">
                          <a:solidFill>
                            <a:schemeClr val="tx1"/>
                          </a:solidFill>
                          <a:effectLst/>
                          <a:latin typeface="+mn-lt"/>
                          <a:ea typeface="+mn-ea"/>
                          <a:cs typeface="+mn-cs"/>
                        </a:rPr>
                        <a:t>Huddinge kommun</a:t>
                      </a:r>
                    </a:p>
                  </a:txBody>
                  <a:tcPr marL="7620" marR="7620" marT="762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sv-SE" sz="1800" b="1" i="0" u="none" strike="noStrike" kern="1200" dirty="0">
                          <a:solidFill>
                            <a:schemeClr val="tx1"/>
                          </a:solidFill>
                          <a:effectLst/>
                          <a:latin typeface="+mn-lt"/>
                          <a:ea typeface="+mn-ea"/>
                          <a:cs typeface="+mn-cs"/>
                        </a:rPr>
                        <a:t>Totalt</a:t>
                      </a:r>
                    </a:p>
                  </a:txBody>
                  <a:tcPr marL="7620" marR="7620" marT="762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sv-SE" sz="1800" b="1" i="0" u="none" strike="noStrike" kern="1200" dirty="0">
                          <a:solidFill>
                            <a:schemeClr val="tx1"/>
                          </a:solidFill>
                          <a:effectLst/>
                          <a:latin typeface="+mn-lt"/>
                          <a:ea typeface="+mn-ea"/>
                          <a:cs typeface="+mn-cs"/>
                        </a:rPr>
                        <a:t>113 951</a:t>
                      </a:r>
                    </a:p>
                  </a:txBody>
                  <a:tcPr marL="7620" marR="7620" marT="762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sv-SE" sz="1600" b="1" i="0" u="none" strike="noStrike" dirty="0">
                          <a:solidFill>
                            <a:srgbClr val="000000"/>
                          </a:solidFill>
                          <a:effectLst/>
                          <a:latin typeface="Calibri" panose="020F0502020204030204" pitchFamily="34" charset="0"/>
                        </a:rPr>
                        <a:t>22%</a:t>
                      </a: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sv-SE" sz="1600" b="1" i="0" u="none" strike="noStrike" dirty="0">
                          <a:solidFill>
                            <a:srgbClr val="000000"/>
                          </a:solidFill>
                          <a:effectLst/>
                          <a:latin typeface="Calibri" panose="020F0502020204030204" pitchFamily="34" charset="0"/>
                        </a:rPr>
                        <a:t>11%</a:t>
                      </a: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sv-SE" sz="1600" b="1" i="0" u="none" strike="noStrike" dirty="0">
                          <a:solidFill>
                            <a:srgbClr val="000000"/>
                          </a:solidFill>
                          <a:effectLst/>
                          <a:latin typeface="Calibri" panose="020F0502020204030204" pitchFamily="34" charset="0"/>
                        </a:rPr>
                        <a:t>54%</a:t>
                      </a: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sv-SE" sz="1600" b="1" i="0" u="none" strike="noStrike" dirty="0">
                          <a:solidFill>
                            <a:srgbClr val="000000"/>
                          </a:solidFill>
                          <a:effectLst/>
                          <a:latin typeface="Calibri" panose="020F0502020204030204" pitchFamily="34" charset="0"/>
                        </a:rPr>
                        <a:t>14%</a:t>
                      </a: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4747965"/>
                  </a:ext>
                </a:extLst>
              </a:tr>
            </a:tbl>
          </a:graphicData>
        </a:graphic>
      </p:graphicFrame>
    </p:spTree>
    <p:extLst>
      <p:ext uri="{BB962C8B-B14F-4D97-AF65-F5344CB8AC3E}">
        <p14:creationId xmlns:p14="http://schemas.microsoft.com/office/powerpoint/2010/main" val="1079400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9B1EFA7-B911-438C-BF19-4247512C290E}"/>
              </a:ext>
            </a:extLst>
          </p:cNvPr>
          <p:cNvSpPr>
            <a:spLocks noGrp="1"/>
          </p:cNvSpPr>
          <p:nvPr>
            <p:ph type="title"/>
          </p:nvPr>
        </p:nvSpPr>
        <p:spPr/>
        <p:txBody>
          <a:bodyPr>
            <a:normAutofit fontScale="90000"/>
          </a:bodyPr>
          <a:lstStyle/>
          <a:p>
            <a:r>
              <a:rPr lang="sv-SE" dirty="0"/>
              <a:t>Demografi i Huddinge, län, rike och Huddinges områden</a:t>
            </a:r>
          </a:p>
        </p:txBody>
      </p:sp>
      <p:graphicFrame>
        <p:nvGraphicFramePr>
          <p:cNvPr id="5" name="Platshållare för innehåll 4">
            <a:extLst>
              <a:ext uri="{FF2B5EF4-FFF2-40B4-BE49-F238E27FC236}">
                <a16:creationId xmlns:a16="http://schemas.microsoft.com/office/drawing/2014/main" id="{365200A3-20BC-47C7-BED3-5E78647E5936}"/>
              </a:ext>
            </a:extLst>
          </p:cNvPr>
          <p:cNvGraphicFramePr>
            <a:graphicFrameLocks noGrp="1"/>
          </p:cNvGraphicFramePr>
          <p:nvPr>
            <p:ph idx="1"/>
            <p:extLst>
              <p:ext uri="{D42A27DB-BD31-4B8C-83A1-F6EECF244321}">
                <p14:modId xmlns:p14="http://schemas.microsoft.com/office/powerpoint/2010/main" val="4057868737"/>
              </p:ext>
            </p:extLst>
          </p:nvPr>
        </p:nvGraphicFramePr>
        <p:xfrm>
          <a:off x="360363" y="1309688"/>
          <a:ext cx="9249802" cy="3855656"/>
        </p:xfrm>
        <a:graphic>
          <a:graphicData uri="http://schemas.openxmlformats.org/drawingml/2006/table">
            <a:tbl>
              <a:tblPr firstRow="1" bandRow="1">
                <a:tableStyleId>{5C22544A-7EE6-4342-B048-85BDC9FD1C3A}</a:tableStyleId>
              </a:tblPr>
              <a:tblGrid>
                <a:gridCol w="2015284">
                  <a:extLst>
                    <a:ext uri="{9D8B030D-6E8A-4147-A177-3AD203B41FA5}">
                      <a16:colId xmlns:a16="http://schemas.microsoft.com/office/drawing/2014/main" val="2717739857"/>
                    </a:ext>
                  </a:extLst>
                </a:gridCol>
                <a:gridCol w="1004047">
                  <a:extLst>
                    <a:ext uri="{9D8B030D-6E8A-4147-A177-3AD203B41FA5}">
                      <a16:colId xmlns:a16="http://schemas.microsoft.com/office/drawing/2014/main" val="3801388728"/>
                    </a:ext>
                  </a:extLst>
                </a:gridCol>
                <a:gridCol w="1281953">
                  <a:extLst>
                    <a:ext uri="{9D8B030D-6E8A-4147-A177-3AD203B41FA5}">
                      <a16:colId xmlns:a16="http://schemas.microsoft.com/office/drawing/2014/main" val="4054137475"/>
                    </a:ext>
                  </a:extLst>
                </a:gridCol>
                <a:gridCol w="1326777">
                  <a:extLst>
                    <a:ext uri="{9D8B030D-6E8A-4147-A177-3AD203B41FA5}">
                      <a16:colId xmlns:a16="http://schemas.microsoft.com/office/drawing/2014/main" val="3893322198"/>
                    </a:ext>
                  </a:extLst>
                </a:gridCol>
                <a:gridCol w="1202951">
                  <a:extLst>
                    <a:ext uri="{9D8B030D-6E8A-4147-A177-3AD203B41FA5}">
                      <a16:colId xmlns:a16="http://schemas.microsoft.com/office/drawing/2014/main" val="1515939669"/>
                    </a:ext>
                  </a:extLst>
                </a:gridCol>
                <a:gridCol w="1400175">
                  <a:extLst>
                    <a:ext uri="{9D8B030D-6E8A-4147-A177-3AD203B41FA5}">
                      <a16:colId xmlns:a16="http://schemas.microsoft.com/office/drawing/2014/main" val="4057359086"/>
                    </a:ext>
                  </a:extLst>
                </a:gridCol>
                <a:gridCol w="1018615">
                  <a:extLst>
                    <a:ext uri="{9D8B030D-6E8A-4147-A177-3AD203B41FA5}">
                      <a16:colId xmlns:a16="http://schemas.microsoft.com/office/drawing/2014/main" val="913301955"/>
                    </a:ext>
                  </a:extLst>
                </a:gridCol>
              </a:tblGrid>
              <a:tr h="370840">
                <a:tc>
                  <a:txBody>
                    <a:bodyPr/>
                    <a:lstStyle/>
                    <a:p>
                      <a:pPr algn="l" fontAlgn="b"/>
                      <a:r>
                        <a:rPr lang="sv-SE" sz="1400" b="1" i="0" u="none" strike="noStrike" dirty="0">
                          <a:solidFill>
                            <a:schemeClr val="bg1"/>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v-SE" sz="1400" b="1" i="0" u="none" strike="noStrike" dirty="0">
                          <a:solidFill>
                            <a:schemeClr val="bg1"/>
                          </a:solidFill>
                          <a:effectLst/>
                          <a:latin typeface="Calibri" panose="020F0502020204030204" pitchFamily="34" charset="0"/>
                        </a:rPr>
                        <a:t>Medelålder</a:t>
                      </a:r>
                    </a:p>
                  </a:txBody>
                  <a:tcPr marL="7620" marR="7620" marT="762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v-SE" sz="1400" b="1" i="0" u="none" strike="noStrike" dirty="0">
                          <a:solidFill>
                            <a:schemeClr val="bg1"/>
                          </a:solidFill>
                          <a:effectLst/>
                          <a:latin typeface="Calibri" panose="020F0502020204030204" pitchFamily="34" charset="0"/>
                        </a:rPr>
                        <a:t>Andel utrikes födda</a:t>
                      </a:r>
                    </a:p>
                  </a:txBody>
                  <a:tcPr marL="7620" marR="7620" marT="762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v-SE" sz="1400" b="1" i="0" u="none" strike="noStrike" dirty="0">
                          <a:solidFill>
                            <a:schemeClr val="bg1"/>
                          </a:solidFill>
                          <a:effectLst/>
                          <a:latin typeface="Calibri" panose="020F0502020204030204" pitchFamily="34" charset="0"/>
                        </a:rPr>
                        <a:t>Andel med eftergymnasial utbildning, minst tre år</a:t>
                      </a:r>
                      <a:r>
                        <a:rPr lang="sv-SE" sz="1050" b="1" i="0" u="none" strike="noStrike" dirty="0">
                          <a:solidFill>
                            <a:schemeClr val="bg1"/>
                          </a:solidFill>
                          <a:effectLst/>
                          <a:latin typeface="Calibri" panose="020F0502020204030204" pitchFamily="34" charset="0"/>
                        </a:rPr>
                        <a:t>*</a:t>
                      </a:r>
                      <a:r>
                        <a:rPr lang="sv-SE" sz="1400" b="1" i="0" u="none" strike="noStrike" dirty="0">
                          <a:solidFill>
                            <a:schemeClr val="bg1"/>
                          </a:solidFill>
                          <a:effectLst/>
                          <a:latin typeface="Calibri" panose="020F0502020204030204" pitchFamily="34" charset="0"/>
                        </a:rPr>
                        <a:t> </a:t>
                      </a:r>
                    </a:p>
                  </a:txBody>
                  <a:tcPr marL="7620" marR="7620" marT="762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v-SE" sz="1400" b="1" i="0" u="none" strike="noStrike" dirty="0">
                          <a:solidFill>
                            <a:schemeClr val="bg1"/>
                          </a:solidFill>
                          <a:effectLst/>
                          <a:latin typeface="Calibri" panose="020F0502020204030204" pitchFamily="34" charset="0"/>
                        </a:rPr>
                        <a:t>Andel förvärvs-arbetande</a:t>
                      </a:r>
                      <a:r>
                        <a:rPr lang="sv-SE" sz="1050" b="1" i="0" u="none" strike="noStrike" kern="1200" dirty="0">
                          <a:solidFill>
                            <a:schemeClr val="bg1"/>
                          </a:solidFill>
                          <a:effectLst/>
                          <a:latin typeface="Calibri" panose="020F0502020204030204" pitchFamily="34" charset="0"/>
                          <a:ea typeface="+mn-ea"/>
                          <a:cs typeface="+mn-cs"/>
                        </a:rPr>
                        <a:t>**</a:t>
                      </a:r>
                    </a:p>
                  </a:txBody>
                  <a:tcPr marL="7620" marR="7620" marT="762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v-SE" sz="1400" b="1" i="0" u="none" strike="noStrike" dirty="0">
                          <a:solidFill>
                            <a:schemeClr val="bg1"/>
                          </a:solidFill>
                          <a:effectLst/>
                          <a:latin typeface="Calibri" panose="020F0502020204030204" pitchFamily="34" charset="0"/>
                        </a:rPr>
                        <a:t>Median-inkomst</a:t>
                      </a:r>
                      <a:r>
                        <a:rPr lang="sv-SE" sz="1050" b="1" i="0" u="none" strike="noStrike" kern="1200" dirty="0">
                          <a:solidFill>
                            <a:schemeClr val="bg1"/>
                          </a:solidFill>
                          <a:effectLst/>
                          <a:latin typeface="Calibri" panose="020F0502020204030204" pitchFamily="34" charset="0"/>
                          <a:ea typeface="+mn-ea"/>
                          <a:cs typeface="+mn-cs"/>
                        </a:rPr>
                        <a:t>***</a:t>
                      </a:r>
                    </a:p>
                  </a:txBody>
                  <a:tcPr marL="7620" marR="7620" marT="762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v-SE" sz="1400" b="1" i="0" u="none" strike="noStrike" kern="1200" dirty="0">
                          <a:solidFill>
                            <a:schemeClr val="bg1"/>
                          </a:solidFill>
                          <a:effectLst/>
                          <a:latin typeface="Calibri" panose="020F0502020204030204" pitchFamily="34" charset="0"/>
                          <a:ea typeface="+mn-ea"/>
                          <a:cs typeface="+mn-cs"/>
                        </a:rPr>
                        <a:t>Andel hushåll med bil</a:t>
                      </a:r>
                    </a:p>
                  </a:txBody>
                  <a:tcPr marL="7620" marR="7620" marT="762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2325388"/>
                  </a:ext>
                </a:extLst>
              </a:tr>
              <a:tr h="398716">
                <a:tc>
                  <a:txBody>
                    <a:bodyPr/>
                    <a:lstStyle/>
                    <a:p>
                      <a:pPr algn="l" fontAlgn="b"/>
                      <a:r>
                        <a:rPr lang="sv-SE" sz="1400" b="1" i="0" u="none" strike="noStrike" dirty="0">
                          <a:solidFill>
                            <a:srgbClr val="000000"/>
                          </a:solidFill>
                          <a:effectLst/>
                          <a:latin typeface="Calibri" panose="020F0502020204030204" pitchFamily="34" charset="0"/>
                        </a:rPr>
                        <a:t>Riket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41</a:t>
                      </a:r>
                    </a:p>
                  </a:txBody>
                  <a:tcPr marL="7620" marR="7620" marT="7620" marB="0" anchor="b">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mn-lt"/>
                          <a:ea typeface="+mn-ea"/>
                          <a:cs typeface="+mn-cs"/>
                        </a:rPr>
                        <a:t>20%</a:t>
                      </a:r>
                    </a:p>
                  </a:txBody>
                  <a:tcPr marL="7620" marR="7620" marT="762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mn-lt"/>
                          <a:ea typeface="+mn-ea"/>
                          <a:cs typeface="+mn-cs"/>
                        </a:rPr>
                        <a:t>24%</a:t>
                      </a:r>
                    </a:p>
                  </a:txBody>
                  <a:tcPr marL="7620" marR="7620" marT="762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mn-lt"/>
                          <a:ea typeface="+mn-ea"/>
                          <a:cs typeface="+mn-cs"/>
                        </a:rPr>
                        <a:t>78%</a:t>
                      </a:r>
                    </a:p>
                  </a:txBody>
                  <a:tcPr marL="7620" marR="7620" marT="762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mn-lt"/>
                          <a:ea typeface="+mn-ea"/>
                          <a:cs typeface="+mn-cs"/>
                        </a:rPr>
                        <a:t>341 400</a:t>
                      </a:r>
                    </a:p>
                  </a:txBody>
                  <a:tcPr marL="7620" marR="7620" marT="762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mn-lt"/>
                          <a:ea typeface="+mn-ea"/>
                          <a:cs typeface="+mn-cs"/>
                        </a:rPr>
                        <a:t>60 %</a:t>
                      </a:r>
                    </a:p>
                  </a:txBody>
                  <a:tcPr marL="7620" marR="7620" marT="7620" marB="0" anchor="b">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533831332"/>
                  </a:ext>
                </a:extLst>
              </a:tr>
              <a:tr h="370840">
                <a:tc>
                  <a:txBody>
                    <a:bodyPr/>
                    <a:lstStyle/>
                    <a:p>
                      <a:pPr algn="l" fontAlgn="b"/>
                      <a:r>
                        <a:rPr lang="sv-SE" sz="1400" b="1" i="0" u="none" strike="noStrike" dirty="0">
                          <a:solidFill>
                            <a:srgbClr val="000000"/>
                          </a:solidFill>
                          <a:effectLst/>
                          <a:latin typeface="Calibri" panose="020F0502020204030204" pitchFamily="34" charset="0"/>
                        </a:rPr>
                        <a:t>Stockholms län</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40</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mn-lt"/>
                          <a:ea typeface="+mn-ea"/>
                          <a:cs typeface="+mn-cs"/>
                        </a:rPr>
                        <a:t>27%</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mn-lt"/>
                          <a:ea typeface="+mn-ea"/>
                          <a:cs typeface="+mn-cs"/>
                        </a:rPr>
                        <a:t>32%</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mn-lt"/>
                          <a:ea typeface="+mn-ea"/>
                          <a:cs typeface="+mn-cs"/>
                        </a:rPr>
                        <a:t>79%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0" indent="0" algn="ctr" defTabSz="685800" rtl="0" eaLnBrk="1" fontAlgn="b" latinLnBrk="0" hangingPunct="1">
                        <a:lnSpc>
                          <a:spcPct val="100000"/>
                        </a:lnSpc>
                        <a:spcBef>
                          <a:spcPts val="0"/>
                        </a:spcBef>
                        <a:spcAft>
                          <a:spcPts val="0"/>
                        </a:spcAft>
                        <a:buClrTx/>
                        <a:buSzTx/>
                        <a:buFontTx/>
                        <a:buNone/>
                        <a:tabLst/>
                        <a:defRPr/>
                      </a:pPr>
                      <a:r>
                        <a:rPr lang="sv-SE" sz="1400" b="0" i="0" u="none" strike="noStrike" kern="1200" dirty="0">
                          <a:solidFill>
                            <a:srgbClr val="000000"/>
                          </a:solidFill>
                          <a:effectLst/>
                          <a:latin typeface="+mn-lt"/>
                          <a:ea typeface="+mn-ea"/>
                          <a:cs typeface="+mn-cs"/>
                        </a:rPr>
                        <a:t>365 300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mn-lt"/>
                          <a:ea typeface="+mn-ea"/>
                          <a:cs typeface="+mn-cs"/>
                        </a:rPr>
                        <a:t>48 %</a:t>
                      </a:r>
                    </a:p>
                  </a:txBody>
                  <a:tcPr marL="7620" marR="7620" marT="7620"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42770658"/>
                  </a:ext>
                </a:extLst>
              </a:tr>
              <a:tr h="370840">
                <a:tc>
                  <a:txBody>
                    <a:bodyPr/>
                    <a:lstStyle/>
                    <a:p>
                      <a:pPr algn="l" fontAlgn="b"/>
                      <a:r>
                        <a:rPr lang="sv-SE" sz="1400" b="1" i="0" u="none" strike="noStrike" dirty="0">
                          <a:solidFill>
                            <a:srgbClr val="000000"/>
                          </a:solidFill>
                          <a:effectLst/>
                          <a:latin typeface="Calibri" panose="020F0502020204030204" pitchFamily="34" charset="0"/>
                        </a:rPr>
                        <a:t>Huddinge kommun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38</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mn-lt"/>
                          <a:ea typeface="+mn-ea"/>
                          <a:cs typeface="+mn-cs"/>
                        </a:rPr>
                        <a:t>31%</a:t>
                      </a:r>
                    </a:p>
                  </a:txBody>
                  <a:tcPr marL="7620" marR="7620" marT="762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mn-lt"/>
                        </a:rPr>
                        <a:t>26%</a:t>
                      </a: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mn-lt"/>
                          <a:ea typeface="+mn-ea"/>
                          <a:cs typeface="+mn-cs"/>
                        </a:rPr>
                        <a:t>78%</a:t>
                      </a:r>
                    </a:p>
                  </a:txBody>
                  <a:tcPr marL="7620" marR="7620" marT="762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mn-lt"/>
                        </a:rPr>
                        <a:t>349 200</a:t>
                      </a: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mn-lt"/>
                        </a:rPr>
                        <a:t>56 %</a:t>
                      </a:r>
                    </a:p>
                  </a:txBody>
                  <a:tcPr marL="7620" marR="7620" marT="7620"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85835068"/>
                  </a:ext>
                </a:extLst>
              </a:tr>
              <a:tr h="370840">
                <a:tc>
                  <a:txBody>
                    <a:bodyPr/>
                    <a:lstStyle/>
                    <a:p>
                      <a:pPr algn="r" fontAlgn="b"/>
                      <a:r>
                        <a:rPr lang="sv-SE" sz="1400" b="1" i="0" u="none" strike="noStrike" dirty="0">
                          <a:solidFill>
                            <a:srgbClr val="000000"/>
                          </a:solidFill>
                          <a:effectLst/>
                          <a:latin typeface="Calibri" panose="020F0502020204030204" pitchFamily="34" charset="0"/>
                        </a:rPr>
                        <a:t>Varav i Huddinge kommun</a:t>
                      </a:r>
                      <a:r>
                        <a:rPr lang="sv-SE" sz="1400" b="0"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sv-SE" sz="1400" b="0" i="0" u="none" strike="noStrike" dirty="0">
                        <a:solidFill>
                          <a:srgbClr val="000000"/>
                        </a:solidFill>
                        <a:effectLst/>
                        <a:latin typeface="Calibri" panose="020F0502020204030204" pitchFamily="34" charset="0"/>
                      </a:endParaRPr>
                    </a:p>
                  </a:txBody>
                  <a:tcPr marL="7620" marR="7620" marT="7620" marB="0" anchor="b">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sv-SE" sz="1400" b="0" i="0" u="none" strike="noStrike" dirty="0">
                        <a:solidFill>
                          <a:srgbClr val="000000"/>
                        </a:solidFill>
                        <a:effectLst/>
                        <a:latin typeface="+mn-lt"/>
                      </a:endParaRPr>
                    </a:p>
                  </a:txBody>
                  <a:tcPr marL="7620" marR="7620" marT="762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sv-SE" sz="1400" b="0" i="0" u="none" strike="noStrike" dirty="0">
                        <a:solidFill>
                          <a:srgbClr val="000000"/>
                        </a:solidFill>
                        <a:effectLst/>
                        <a:latin typeface="+mn-lt"/>
                      </a:endParaRPr>
                    </a:p>
                  </a:txBody>
                  <a:tcPr marL="7620" marR="7620" marT="762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sv-SE" sz="1400" b="0" i="0" u="none" strike="noStrike" dirty="0">
                        <a:solidFill>
                          <a:srgbClr val="000000"/>
                        </a:solidFill>
                        <a:effectLst/>
                        <a:latin typeface="+mn-lt"/>
                      </a:endParaRPr>
                    </a:p>
                  </a:txBody>
                  <a:tcPr marL="7620" marR="7620" marT="762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sv-SE" sz="1400" b="0" i="0" u="none" strike="noStrike" dirty="0">
                        <a:solidFill>
                          <a:srgbClr val="000000"/>
                        </a:solidFill>
                        <a:effectLst/>
                        <a:latin typeface="+mn-lt"/>
                      </a:endParaRPr>
                    </a:p>
                  </a:txBody>
                  <a:tcPr marL="7620" marR="7620" marT="762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sv-SE" sz="1400" b="0" i="0" u="none" strike="noStrike" dirty="0">
                        <a:solidFill>
                          <a:srgbClr val="000000"/>
                        </a:solidFill>
                        <a:effectLst/>
                        <a:latin typeface="+mn-lt"/>
                      </a:endParaRPr>
                    </a:p>
                  </a:txBody>
                  <a:tcPr marL="7620" marR="7620" marT="7620" marB="0" anchor="b">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75392751"/>
                  </a:ext>
                </a:extLst>
              </a:tr>
              <a:tr h="370840">
                <a:tc>
                  <a:txBody>
                    <a:bodyPr/>
                    <a:lstStyle/>
                    <a:p>
                      <a:pPr algn="r" fontAlgn="b"/>
                      <a:r>
                        <a:rPr lang="sv-SE" sz="1400" b="0" i="0" u="none" strike="noStrike" dirty="0">
                          <a:solidFill>
                            <a:srgbClr val="000000"/>
                          </a:solidFill>
                          <a:effectLst/>
                          <a:latin typeface="Calibri" panose="020F0502020204030204" pitchFamily="34" charset="0"/>
                        </a:rPr>
                        <a:t>Mellersta Huddinge</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40</a:t>
                      </a:r>
                    </a:p>
                  </a:txBody>
                  <a:tcPr marL="7620" marR="7620" marT="7620" marB="0" anchor="b">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mn-lt"/>
                          <a:ea typeface="+mn-ea"/>
                          <a:cs typeface="+mn-cs"/>
                        </a:rPr>
                        <a:t>17%</a:t>
                      </a:r>
                    </a:p>
                  </a:txBody>
                  <a:tcPr marL="7620" marR="7620" marT="762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mn-lt"/>
                        </a:rPr>
                        <a:t>30%</a:t>
                      </a:r>
                    </a:p>
                  </a:txBody>
                  <a:tcPr marL="9525" marR="9525" marT="9525"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mn-lt"/>
                          <a:ea typeface="+mn-ea"/>
                          <a:cs typeface="+mn-cs"/>
                        </a:rPr>
                        <a:t>84%</a:t>
                      </a:r>
                    </a:p>
                  </a:txBody>
                  <a:tcPr marL="7620" marR="7620" marT="762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mn-lt"/>
                        </a:rPr>
                        <a:t>413 900</a:t>
                      </a:r>
                    </a:p>
                  </a:txBody>
                  <a:tcPr marL="9525" marR="9525" marT="9525"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mn-lt"/>
                        </a:rPr>
                        <a:t>64 %</a:t>
                      </a:r>
                    </a:p>
                  </a:txBody>
                  <a:tcPr marL="7620" marR="7620" marT="7620" marB="0" anchor="b">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056626754"/>
                  </a:ext>
                </a:extLst>
              </a:tr>
              <a:tr h="370840">
                <a:tc>
                  <a:txBody>
                    <a:bodyPr/>
                    <a:lstStyle/>
                    <a:p>
                      <a:pPr algn="r" fontAlgn="b"/>
                      <a:r>
                        <a:rPr lang="sv-SE" sz="1400" b="0" i="0" u="none" strike="noStrike" dirty="0">
                          <a:solidFill>
                            <a:srgbClr val="000000"/>
                          </a:solidFill>
                          <a:effectLst/>
                          <a:latin typeface="Calibri" panose="020F0502020204030204" pitchFamily="34" charset="0"/>
                        </a:rPr>
                        <a:t>Nordvästra  Huddinge</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38</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mn-lt"/>
                          <a:ea typeface="+mn-ea"/>
                          <a:cs typeface="+mn-cs"/>
                        </a:rPr>
                        <a:t>43%</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mn-lt"/>
                        </a:rPr>
                        <a:t>21%</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mn-lt"/>
                          <a:ea typeface="+mn-ea"/>
                          <a:cs typeface="+mn-cs"/>
                        </a:rPr>
                        <a:t>73%</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mn-lt"/>
                        </a:rPr>
                        <a:t>305 000</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mn-lt"/>
                        </a:rPr>
                        <a:t>52 %</a:t>
                      </a:r>
                    </a:p>
                  </a:txBody>
                  <a:tcPr marL="7620" marR="7620" marT="7620"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11078545"/>
                  </a:ext>
                </a:extLst>
              </a:tr>
              <a:tr h="370840">
                <a:tc>
                  <a:txBody>
                    <a:bodyPr/>
                    <a:lstStyle/>
                    <a:p>
                      <a:pPr algn="r" fontAlgn="b"/>
                      <a:r>
                        <a:rPr lang="sv-SE" sz="1400" b="0" i="0" u="none" strike="noStrike" dirty="0">
                          <a:solidFill>
                            <a:srgbClr val="000000"/>
                          </a:solidFill>
                          <a:effectLst/>
                          <a:latin typeface="Calibri" panose="020F0502020204030204" pitchFamily="34" charset="0"/>
                        </a:rPr>
                        <a:t>Sydvästra  Huddinge</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34</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mn-lt"/>
                          <a:ea typeface="+mn-ea"/>
                          <a:cs typeface="+mn-cs"/>
                        </a:rPr>
                        <a:t>48%</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mn-lt"/>
                        </a:rPr>
                        <a:t>26%</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mn-lt"/>
                          <a:ea typeface="+mn-ea"/>
                          <a:cs typeface="+mn-cs"/>
                        </a:rPr>
                        <a:t>69%</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mn-lt"/>
                        </a:rPr>
                        <a:t>275 500</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mn-lt"/>
                        </a:rPr>
                        <a:t>40 %</a:t>
                      </a:r>
                    </a:p>
                  </a:txBody>
                  <a:tcPr marL="7620" marR="7620" marT="7620"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04464515"/>
                  </a:ext>
                </a:extLst>
              </a:tr>
              <a:tr h="370840">
                <a:tc>
                  <a:txBody>
                    <a:bodyPr/>
                    <a:lstStyle/>
                    <a:p>
                      <a:pPr algn="r" fontAlgn="b"/>
                      <a:r>
                        <a:rPr lang="sv-SE" sz="1400" b="0" i="0" u="none" strike="noStrike" dirty="0">
                          <a:solidFill>
                            <a:srgbClr val="000000"/>
                          </a:solidFill>
                          <a:effectLst/>
                          <a:latin typeface="Calibri" panose="020F0502020204030204" pitchFamily="34" charset="0"/>
                        </a:rPr>
                        <a:t>Östra  Huddinge</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39</a:t>
                      </a:r>
                    </a:p>
                  </a:txBody>
                  <a:tcPr marL="7620" marR="7620" marT="7620"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mn-lt"/>
                          <a:ea typeface="+mn-ea"/>
                          <a:cs typeface="+mn-cs"/>
                        </a:rPr>
                        <a:t>32%</a:t>
                      </a:r>
                    </a:p>
                  </a:txBody>
                  <a:tcPr marL="7620" marR="7620" marT="762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mn-lt"/>
                        </a:rPr>
                        <a:t>22%</a:t>
                      </a: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mn-lt"/>
                          <a:ea typeface="+mn-ea"/>
                          <a:cs typeface="+mn-cs"/>
                        </a:rPr>
                        <a:t>79%</a:t>
                      </a:r>
                    </a:p>
                  </a:txBody>
                  <a:tcPr marL="7620" marR="7620" marT="762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mn-lt"/>
                        </a:rPr>
                        <a:t>346 200</a:t>
                      </a: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mn-lt"/>
                        </a:rPr>
                        <a:t>56 %</a:t>
                      </a:r>
                    </a:p>
                  </a:txBody>
                  <a:tcPr marL="7620" marR="7620" marT="7620"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91069444"/>
                  </a:ext>
                </a:extLst>
              </a:tr>
            </a:tbl>
          </a:graphicData>
        </a:graphic>
      </p:graphicFrame>
      <p:sp>
        <p:nvSpPr>
          <p:cNvPr id="4" name="Platshållare för bildnummer 3">
            <a:extLst>
              <a:ext uri="{FF2B5EF4-FFF2-40B4-BE49-F238E27FC236}">
                <a16:creationId xmlns:a16="http://schemas.microsoft.com/office/drawing/2014/main" id="{FD1FBBA0-D4D0-495E-A430-6592CEB64A3E}"/>
              </a:ext>
            </a:extLst>
          </p:cNvPr>
          <p:cNvSpPr>
            <a:spLocks noGrp="1"/>
          </p:cNvSpPr>
          <p:nvPr>
            <p:ph type="sldNum" sz="quarter" idx="12"/>
          </p:nvPr>
        </p:nvSpPr>
        <p:spPr/>
        <p:txBody>
          <a:bodyPr/>
          <a:lstStyle/>
          <a:p>
            <a:fld id="{5086C185-E49F-4BA3-9A0D-DD62A1B71CE4}" type="slidenum">
              <a:rPr lang="sv-SE" smtClean="0"/>
              <a:t>14</a:t>
            </a:fld>
            <a:endParaRPr lang="sv-SE"/>
          </a:p>
        </p:txBody>
      </p:sp>
      <p:sp>
        <p:nvSpPr>
          <p:cNvPr id="3" name="textruta 2">
            <a:extLst>
              <a:ext uri="{FF2B5EF4-FFF2-40B4-BE49-F238E27FC236}">
                <a16:creationId xmlns:a16="http://schemas.microsoft.com/office/drawing/2014/main" id="{68071E9A-554D-4757-B415-63884CE69812}"/>
              </a:ext>
            </a:extLst>
          </p:cNvPr>
          <p:cNvSpPr txBox="1"/>
          <p:nvPr/>
        </p:nvSpPr>
        <p:spPr>
          <a:xfrm>
            <a:off x="2520644" y="5897836"/>
            <a:ext cx="8067675" cy="600164"/>
          </a:xfrm>
          <a:prstGeom prst="rect">
            <a:avLst/>
          </a:prstGeom>
          <a:noFill/>
        </p:spPr>
        <p:txBody>
          <a:bodyPr wrap="square" rtlCol="0">
            <a:spAutoFit/>
          </a:bodyPr>
          <a:lstStyle/>
          <a:p>
            <a:r>
              <a:rPr lang="sv-SE" sz="1100" dirty="0"/>
              <a:t>* 16-74 år</a:t>
            </a:r>
          </a:p>
          <a:p>
            <a:r>
              <a:rPr lang="sv-SE" sz="1100" dirty="0"/>
              <a:t>** 20-64 år</a:t>
            </a:r>
          </a:p>
          <a:p>
            <a:r>
              <a:rPr lang="sv-SE" sz="1100" dirty="0"/>
              <a:t>*** Förvärvsinkomst individ, 20-64 år</a:t>
            </a:r>
          </a:p>
        </p:txBody>
      </p:sp>
    </p:spTree>
    <p:extLst>
      <p:ext uri="{BB962C8B-B14F-4D97-AF65-F5344CB8AC3E}">
        <p14:creationId xmlns:p14="http://schemas.microsoft.com/office/powerpoint/2010/main" val="618680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9B1EFA7-B911-438C-BF19-4247512C290E}"/>
              </a:ext>
            </a:extLst>
          </p:cNvPr>
          <p:cNvSpPr>
            <a:spLocks noGrp="1"/>
          </p:cNvSpPr>
          <p:nvPr>
            <p:ph type="title"/>
          </p:nvPr>
        </p:nvSpPr>
        <p:spPr/>
        <p:txBody>
          <a:bodyPr/>
          <a:lstStyle/>
          <a:p>
            <a:r>
              <a:rPr lang="sv-SE" dirty="0"/>
              <a:t>Demografi i Huddinges kommundelar</a:t>
            </a:r>
          </a:p>
        </p:txBody>
      </p:sp>
      <p:graphicFrame>
        <p:nvGraphicFramePr>
          <p:cNvPr id="5" name="Platshållare för innehåll 4">
            <a:extLst>
              <a:ext uri="{FF2B5EF4-FFF2-40B4-BE49-F238E27FC236}">
                <a16:creationId xmlns:a16="http://schemas.microsoft.com/office/drawing/2014/main" id="{365200A3-20BC-47C7-BED3-5E78647E5936}"/>
              </a:ext>
            </a:extLst>
          </p:cNvPr>
          <p:cNvGraphicFramePr>
            <a:graphicFrameLocks noGrp="1"/>
          </p:cNvGraphicFramePr>
          <p:nvPr>
            <p:ph idx="1"/>
            <p:extLst>
              <p:ext uri="{D42A27DB-BD31-4B8C-83A1-F6EECF244321}">
                <p14:modId xmlns:p14="http://schemas.microsoft.com/office/powerpoint/2010/main" val="3074907394"/>
              </p:ext>
            </p:extLst>
          </p:nvPr>
        </p:nvGraphicFramePr>
        <p:xfrm>
          <a:off x="251012" y="1087200"/>
          <a:ext cx="9341063" cy="4428064"/>
        </p:xfrm>
        <a:graphic>
          <a:graphicData uri="http://schemas.openxmlformats.org/drawingml/2006/table">
            <a:tbl>
              <a:tblPr firstRow="1" bandRow="1">
                <a:tableStyleId>{5C22544A-7EE6-4342-B048-85BDC9FD1C3A}</a:tableStyleId>
              </a:tblPr>
              <a:tblGrid>
                <a:gridCol w="2035167">
                  <a:extLst>
                    <a:ext uri="{9D8B030D-6E8A-4147-A177-3AD203B41FA5}">
                      <a16:colId xmlns:a16="http://schemas.microsoft.com/office/drawing/2014/main" val="2717739857"/>
                    </a:ext>
                  </a:extLst>
                </a:gridCol>
                <a:gridCol w="1013953">
                  <a:extLst>
                    <a:ext uri="{9D8B030D-6E8A-4147-A177-3AD203B41FA5}">
                      <a16:colId xmlns:a16="http://schemas.microsoft.com/office/drawing/2014/main" val="3801388728"/>
                    </a:ext>
                  </a:extLst>
                </a:gridCol>
                <a:gridCol w="1294602">
                  <a:extLst>
                    <a:ext uri="{9D8B030D-6E8A-4147-A177-3AD203B41FA5}">
                      <a16:colId xmlns:a16="http://schemas.microsoft.com/office/drawing/2014/main" val="4054137475"/>
                    </a:ext>
                  </a:extLst>
                </a:gridCol>
                <a:gridCol w="1339867">
                  <a:extLst>
                    <a:ext uri="{9D8B030D-6E8A-4147-A177-3AD203B41FA5}">
                      <a16:colId xmlns:a16="http://schemas.microsoft.com/office/drawing/2014/main" val="3893322198"/>
                    </a:ext>
                  </a:extLst>
                </a:gridCol>
                <a:gridCol w="1412292">
                  <a:extLst>
                    <a:ext uri="{9D8B030D-6E8A-4147-A177-3AD203B41FA5}">
                      <a16:colId xmlns:a16="http://schemas.microsoft.com/office/drawing/2014/main" val="1515939669"/>
                    </a:ext>
                  </a:extLst>
                </a:gridCol>
                <a:gridCol w="1167857">
                  <a:extLst>
                    <a:ext uri="{9D8B030D-6E8A-4147-A177-3AD203B41FA5}">
                      <a16:colId xmlns:a16="http://schemas.microsoft.com/office/drawing/2014/main" val="4057359086"/>
                    </a:ext>
                  </a:extLst>
                </a:gridCol>
                <a:gridCol w="1077325">
                  <a:extLst>
                    <a:ext uri="{9D8B030D-6E8A-4147-A177-3AD203B41FA5}">
                      <a16:colId xmlns:a16="http://schemas.microsoft.com/office/drawing/2014/main" val="913301955"/>
                    </a:ext>
                  </a:extLst>
                </a:gridCol>
              </a:tblGrid>
              <a:tr h="841207">
                <a:tc>
                  <a:txBody>
                    <a:bodyPr/>
                    <a:lstStyle/>
                    <a:p>
                      <a:pPr algn="l" fontAlgn="b"/>
                      <a:r>
                        <a:rPr lang="sv-SE" sz="1400" b="1" i="0" u="none" strike="noStrike" dirty="0">
                          <a:solidFill>
                            <a:schemeClr val="bg1"/>
                          </a:solidFill>
                          <a:effectLst/>
                          <a:latin typeface="Calibri" panose="020F0502020204030204" pitchFamily="34" charset="0"/>
                        </a:rPr>
                        <a:t> Kommundelar i Huddinge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685800" rtl="0" eaLnBrk="1" fontAlgn="b" latinLnBrk="0" hangingPunct="1"/>
                      <a:r>
                        <a:rPr lang="sv-SE" sz="1400" b="1" i="0" u="none" strike="noStrike" kern="1200" dirty="0">
                          <a:solidFill>
                            <a:schemeClr val="bg1"/>
                          </a:solidFill>
                          <a:effectLst/>
                          <a:latin typeface="Calibri" panose="020F0502020204030204" pitchFamily="34" charset="0"/>
                          <a:ea typeface="+mn-ea"/>
                          <a:cs typeface="+mn-cs"/>
                        </a:rPr>
                        <a:t>Medelålder</a:t>
                      </a:r>
                    </a:p>
                  </a:txBody>
                  <a:tcPr marL="7620" marR="7620" marT="7620"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685800" rtl="0" eaLnBrk="1" fontAlgn="b" latinLnBrk="0" hangingPunct="1"/>
                      <a:r>
                        <a:rPr lang="sv-SE" sz="1400" b="1" i="0" u="none" strike="noStrike" kern="1200" dirty="0">
                          <a:solidFill>
                            <a:schemeClr val="bg1"/>
                          </a:solidFill>
                          <a:effectLst/>
                          <a:latin typeface="Calibri" panose="020F0502020204030204" pitchFamily="34" charset="0"/>
                          <a:ea typeface="+mn-ea"/>
                          <a:cs typeface="+mn-cs"/>
                        </a:rPr>
                        <a:t>Andel utrikes födda</a:t>
                      </a:r>
                    </a:p>
                  </a:txBody>
                  <a:tcPr marL="7620" marR="7620" marT="762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v-SE" sz="1400" b="1" i="0" u="none" strike="noStrike" dirty="0">
                          <a:solidFill>
                            <a:schemeClr val="bg1"/>
                          </a:solidFill>
                          <a:effectLst/>
                          <a:latin typeface="Calibri" panose="020F0502020204030204" pitchFamily="34" charset="0"/>
                        </a:rPr>
                        <a:t>Andel med eftergymnasial utbildning, minst tre år</a:t>
                      </a:r>
                      <a:r>
                        <a:rPr lang="sv-SE" sz="1050" b="1" i="0" u="none" strike="noStrike" dirty="0">
                          <a:solidFill>
                            <a:schemeClr val="bg1"/>
                          </a:solidFill>
                          <a:effectLst/>
                          <a:latin typeface="Calibri" panose="020F0502020204030204" pitchFamily="34" charset="0"/>
                        </a:rPr>
                        <a:t>*</a:t>
                      </a:r>
                      <a:r>
                        <a:rPr lang="sv-SE" sz="1400" b="1" i="0" u="none" strike="noStrike" dirty="0">
                          <a:solidFill>
                            <a:schemeClr val="bg1"/>
                          </a:solidFill>
                          <a:effectLst/>
                          <a:latin typeface="Calibri" panose="020F0502020204030204" pitchFamily="34" charset="0"/>
                        </a:rPr>
                        <a:t> </a:t>
                      </a:r>
                    </a:p>
                  </a:txBody>
                  <a:tcPr marL="7620" marR="7620" marT="762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v-SE" sz="1400" b="1" i="0" u="none" strike="noStrike" dirty="0">
                          <a:solidFill>
                            <a:schemeClr val="bg1"/>
                          </a:solidFill>
                          <a:effectLst/>
                          <a:latin typeface="Calibri" panose="020F0502020204030204" pitchFamily="34" charset="0"/>
                        </a:rPr>
                        <a:t>Andel förvärvs-arbetande</a:t>
                      </a:r>
                      <a:r>
                        <a:rPr lang="sv-SE" sz="1050" b="1" i="0" u="none" strike="noStrike" kern="1200" dirty="0">
                          <a:solidFill>
                            <a:schemeClr val="bg1"/>
                          </a:solidFill>
                          <a:effectLst/>
                          <a:latin typeface="Calibri" panose="020F0502020204030204" pitchFamily="34" charset="0"/>
                          <a:ea typeface="+mn-ea"/>
                          <a:cs typeface="+mn-cs"/>
                        </a:rPr>
                        <a:t>**</a:t>
                      </a:r>
                    </a:p>
                  </a:txBody>
                  <a:tcPr marL="7620" marR="7620" marT="762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v-SE" sz="1400" b="1" i="0" u="none" strike="noStrike" dirty="0">
                          <a:solidFill>
                            <a:schemeClr val="bg1"/>
                          </a:solidFill>
                          <a:effectLst/>
                          <a:latin typeface="Calibri" panose="020F0502020204030204" pitchFamily="34" charset="0"/>
                        </a:rPr>
                        <a:t>Median-inkomst</a:t>
                      </a:r>
                      <a:r>
                        <a:rPr lang="sv-SE" sz="1050" b="1" i="0" u="none" strike="noStrike" kern="1200" dirty="0">
                          <a:solidFill>
                            <a:schemeClr val="bg1"/>
                          </a:solidFill>
                          <a:effectLst/>
                          <a:latin typeface="Calibri" panose="020F0502020204030204" pitchFamily="34" charset="0"/>
                          <a:ea typeface="+mn-ea"/>
                          <a:cs typeface="+mn-cs"/>
                        </a:rPr>
                        <a:t>***</a:t>
                      </a:r>
                    </a:p>
                  </a:txBody>
                  <a:tcPr marL="7620" marR="7620" marT="762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sv-SE" sz="1400" b="1" i="0" u="none" strike="noStrike" kern="1200" dirty="0">
                          <a:solidFill>
                            <a:schemeClr val="bg1"/>
                          </a:solidFill>
                          <a:effectLst/>
                          <a:latin typeface="Calibri" panose="020F0502020204030204" pitchFamily="34" charset="0"/>
                          <a:ea typeface="+mn-ea"/>
                          <a:cs typeface="+mn-cs"/>
                        </a:rPr>
                        <a:t>Andel hushåll med bil</a:t>
                      </a:r>
                    </a:p>
                  </a:txBody>
                  <a:tcPr marL="7620" marR="7620" marT="7620"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2325388"/>
                  </a:ext>
                </a:extLst>
              </a:tr>
              <a:tr h="254786">
                <a:tc>
                  <a:txBody>
                    <a:bodyPr/>
                    <a:lstStyle/>
                    <a:p>
                      <a:pPr algn="l" fontAlgn="ctr"/>
                      <a:r>
                        <a:rPr lang="sv-SE" sz="1400" b="0" i="0" u="none" strike="noStrike" kern="1200" dirty="0">
                          <a:solidFill>
                            <a:srgbClr val="000000"/>
                          </a:solidFill>
                          <a:effectLst/>
                          <a:latin typeface="Calibri" panose="020F0502020204030204" pitchFamily="34" charset="0"/>
                          <a:ea typeface="+mn-ea"/>
                          <a:cs typeface="+mn-cs"/>
                        </a:rPr>
                        <a:t>Flemingsberg</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35</a:t>
                      </a:r>
                    </a:p>
                  </a:txBody>
                  <a:tcPr marL="9525" marR="9525" marT="9525" marB="0" anchor="b">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58 %</a:t>
                      </a:r>
                    </a:p>
                  </a:txBody>
                  <a:tcPr marL="9525" marR="9525" marT="9525"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23 %</a:t>
                      </a:r>
                    </a:p>
                  </a:txBody>
                  <a:tcPr marL="9525" marR="9525" marT="9525"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Calibri" panose="020F0502020204030204" pitchFamily="34" charset="0"/>
                          <a:ea typeface="+mn-ea"/>
                          <a:cs typeface="+mn-cs"/>
                        </a:rPr>
                        <a:t>64 %</a:t>
                      </a:r>
                    </a:p>
                  </a:txBody>
                  <a:tcPr marL="7620" marR="7620" marT="762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219 900</a:t>
                      </a:r>
                    </a:p>
                  </a:txBody>
                  <a:tcPr marL="7620" marR="7620" marT="762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31 %</a:t>
                      </a:r>
                    </a:p>
                  </a:txBody>
                  <a:tcPr marL="7620" marR="7620" marT="7620" marB="0" anchor="b">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533831332"/>
                  </a:ext>
                </a:extLst>
              </a:tr>
              <a:tr h="254786">
                <a:tc>
                  <a:txBody>
                    <a:bodyPr/>
                    <a:lstStyle/>
                    <a:p>
                      <a:pPr algn="l" fontAlgn="ctr"/>
                      <a:r>
                        <a:rPr lang="sv-SE" sz="1400" b="0" i="0" u="none" strike="noStrike" kern="1200" dirty="0">
                          <a:solidFill>
                            <a:srgbClr val="000000"/>
                          </a:solidFill>
                          <a:effectLst/>
                          <a:latin typeface="Calibri" panose="020F0502020204030204" pitchFamily="34" charset="0"/>
                          <a:ea typeface="+mn-ea"/>
                          <a:cs typeface="+mn-cs"/>
                        </a:rPr>
                        <a:t>Fullersta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a:solidFill>
                            <a:srgbClr val="000000"/>
                          </a:solidFill>
                          <a:effectLst/>
                          <a:latin typeface="Calibri" panose="020F0502020204030204" pitchFamily="34" charset="0"/>
                        </a:rPr>
                        <a:t>41</a:t>
                      </a: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15 %</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32 %</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Calibri" panose="020F0502020204030204" pitchFamily="34" charset="0"/>
                          <a:ea typeface="+mn-ea"/>
                          <a:cs typeface="+mn-cs"/>
                        </a:rPr>
                        <a:t>84 %</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440 400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69 %</a:t>
                      </a:r>
                    </a:p>
                  </a:txBody>
                  <a:tcPr marL="7620" marR="7620" marT="7620"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42770658"/>
                  </a:ext>
                </a:extLst>
              </a:tr>
              <a:tr h="254786">
                <a:tc>
                  <a:txBody>
                    <a:bodyPr/>
                    <a:lstStyle/>
                    <a:p>
                      <a:pPr algn="l" fontAlgn="ctr"/>
                      <a:r>
                        <a:rPr lang="sv-SE" sz="1400" b="0" i="0" u="none" strike="noStrike" kern="1200" dirty="0">
                          <a:solidFill>
                            <a:srgbClr val="000000"/>
                          </a:solidFill>
                          <a:effectLst/>
                          <a:latin typeface="Calibri" panose="020F0502020204030204" pitchFamily="34" charset="0"/>
                          <a:ea typeface="+mn-ea"/>
                          <a:cs typeface="+mn-cs"/>
                        </a:rPr>
                        <a:t>Gladö Lissma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a:solidFill>
                            <a:srgbClr val="000000"/>
                          </a:solidFill>
                          <a:effectLst/>
                          <a:latin typeface="Calibri" panose="020F0502020204030204" pitchFamily="34" charset="0"/>
                        </a:rPr>
                        <a:t>40</a:t>
                      </a: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14 %</a:t>
                      </a:r>
                    </a:p>
                  </a:txBody>
                  <a:tcPr marL="9525" marR="9525" marT="9525"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16 %</a:t>
                      </a:r>
                    </a:p>
                  </a:txBody>
                  <a:tcPr marL="9525" marR="9525" marT="9525"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Calibri" panose="020F0502020204030204" pitchFamily="34" charset="0"/>
                          <a:ea typeface="+mn-ea"/>
                          <a:cs typeface="+mn-cs"/>
                        </a:rPr>
                        <a:t>82 %</a:t>
                      </a:r>
                    </a:p>
                  </a:txBody>
                  <a:tcPr marL="7620" marR="7620" marT="7620"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373 800</a:t>
                      </a:r>
                    </a:p>
                  </a:txBody>
                  <a:tcPr marL="7620" marR="7620" marT="7620"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74 %</a:t>
                      </a:r>
                    </a:p>
                  </a:txBody>
                  <a:tcPr marL="7620" marR="7620" marT="7620"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84942856"/>
                  </a:ext>
                </a:extLst>
              </a:tr>
              <a:tr h="254786">
                <a:tc>
                  <a:txBody>
                    <a:bodyPr/>
                    <a:lstStyle/>
                    <a:p>
                      <a:pPr algn="l" fontAlgn="ctr"/>
                      <a:r>
                        <a:rPr lang="sv-SE" sz="1400" b="0" i="0" u="none" strike="noStrike" kern="1200" dirty="0" err="1">
                          <a:solidFill>
                            <a:srgbClr val="000000"/>
                          </a:solidFill>
                          <a:effectLst/>
                          <a:latin typeface="Calibri" panose="020F0502020204030204" pitchFamily="34" charset="0"/>
                          <a:ea typeface="+mn-ea"/>
                          <a:cs typeface="+mn-cs"/>
                        </a:rPr>
                        <a:t>Glömsta</a:t>
                      </a:r>
                      <a:endParaRPr lang="sv-SE" sz="1400" b="0" i="0" u="none" strike="noStrike" kern="1200" dirty="0">
                        <a:solidFill>
                          <a:srgbClr val="000000"/>
                        </a:solidFill>
                        <a:effectLst/>
                        <a:latin typeface="Calibri" panose="020F0502020204030204" pitchFamily="34" charset="0"/>
                        <a:ea typeface="+mn-ea"/>
                        <a:cs typeface="+mn-cs"/>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a:solidFill>
                            <a:srgbClr val="000000"/>
                          </a:solidFill>
                          <a:effectLst/>
                          <a:latin typeface="Calibri" panose="020F0502020204030204" pitchFamily="34" charset="0"/>
                        </a:rPr>
                        <a:t>31</a:t>
                      </a: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23 %</a:t>
                      </a:r>
                    </a:p>
                  </a:txBody>
                  <a:tcPr marL="9525" marR="9525" marT="9525"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35 %</a:t>
                      </a:r>
                    </a:p>
                  </a:txBody>
                  <a:tcPr marL="9525" marR="9525" marT="9525"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Calibri" panose="020F0502020204030204" pitchFamily="34" charset="0"/>
                          <a:ea typeface="+mn-ea"/>
                          <a:cs typeface="+mn-cs"/>
                        </a:rPr>
                        <a:t>87 %</a:t>
                      </a:r>
                    </a:p>
                  </a:txBody>
                  <a:tcPr marL="7620" marR="7620" marT="7620"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435 500</a:t>
                      </a:r>
                    </a:p>
                  </a:txBody>
                  <a:tcPr marL="7620" marR="7620" marT="7620"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70 %</a:t>
                      </a:r>
                    </a:p>
                  </a:txBody>
                  <a:tcPr marL="7620" marR="7620" marT="7620"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50816113"/>
                  </a:ext>
                </a:extLst>
              </a:tr>
              <a:tr h="254786">
                <a:tc>
                  <a:txBody>
                    <a:bodyPr/>
                    <a:lstStyle/>
                    <a:p>
                      <a:pPr algn="l" fontAlgn="ctr"/>
                      <a:r>
                        <a:rPr lang="sv-SE" sz="1400" b="0" i="0" u="none" strike="noStrike" kern="1200" dirty="0">
                          <a:solidFill>
                            <a:srgbClr val="000000"/>
                          </a:solidFill>
                          <a:effectLst/>
                          <a:latin typeface="Calibri" panose="020F0502020204030204" pitchFamily="34" charset="0"/>
                          <a:ea typeface="+mn-ea"/>
                          <a:cs typeface="+mn-cs"/>
                        </a:rPr>
                        <a:t>Högmora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34</a:t>
                      </a: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18 %</a:t>
                      </a:r>
                    </a:p>
                  </a:txBody>
                  <a:tcPr marL="9525" marR="9525" marT="9525"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29 %</a:t>
                      </a:r>
                    </a:p>
                  </a:txBody>
                  <a:tcPr marL="9525" marR="9525" marT="9525"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Calibri" panose="020F0502020204030204" pitchFamily="34" charset="0"/>
                          <a:ea typeface="+mn-ea"/>
                          <a:cs typeface="+mn-cs"/>
                        </a:rPr>
                        <a:t>86 %</a:t>
                      </a:r>
                    </a:p>
                  </a:txBody>
                  <a:tcPr marL="7620" marR="7620" marT="7620"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413 200</a:t>
                      </a:r>
                    </a:p>
                  </a:txBody>
                  <a:tcPr marL="7620" marR="7620" marT="7620"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70 %</a:t>
                      </a:r>
                    </a:p>
                  </a:txBody>
                  <a:tcPr marL="7620" marR="7620" marT="7620"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85180768"/>
                  </a:ext>
                </a:extLst>
              </a:tr>
              <a:tr h="254786">
                <a:tc>
                  <a:txBody>
                    <a:bodyPr/>
                    <a:lstStyle/>
                    <a:p>
                      <a:pPr algn="l" fontAlgn="ctr"/>
                      <a:r>
                        <a:rPr lang="sv-SE" sz="1400" b="0" i="0" u="none" strike="noStrike" kern="1200" dirty="0">
                          <a:solidFill>
                            <a:srgbClr val="000000"/>
                          </a:solidFill>
                          <a:effectLst/>
                          <a:latin typeface="Calibri" panose="020F0502020204030204" pitchFamily="34" charset="0"/>
                          <a:ea typeface="+mn-ea"/>
                          <a:cs typeface="+mn-cs"/>
                        </a:rPr>
                        <a:t>Segeltorp</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38</a:t>
                      </a: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24 %</a:t>
                      </a:r>
                    </a:p>
                  </a:txBody>
                  <a:tcPr marL="9525" marR="9525" marT="9525"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29 %</a:t>
                      </a:r>
                    </a:p>
                  </a:txBody>
                  <a:tcPr marL="9525" marR="9525" marT="9525"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Calibri" panose="020F0502020204030204" pitchFamily="34" charset="0"/>
                          <a:ea typeface="+mn-ea"/>
                          <a:cs typeface="+mn-cs"/>
                        </a:rPr>
                        <a:t>83 %</a:t>
                      </a:r>
                    </a:p>
                  </a:txBody>
                  <a:tcPr marL="7620" marR="7620" marT="7620"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406 200</a:t>
                      </a:r>
                    </a:p>
                  </a:txBody>
                  <a:tcPr marL="7620" marR="7620" marT="7620"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72 %</a:t>
                      </a:r>
                    </a:p>
                  </a:txBody>
                  <a:tcPr marL="7620" marR="7620" marT="7620"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77894016"/>
                  </a:ext>
                </a:extLst>
              </a:tr>
              <a:tr h="254786">
                <a:tc>
                  <a:txBody>
                    <a:bodyPr/>
                    <a:lstStyle/>
                    <a:p>
                      <a:pPr algn="l" fontAlgn="ctr"/>
                      <a:r>
                        <a:rPr lang="sv-SE" sz="1400" b="0" i="0" u="none" strike="noStrike" kern="1200">
                          <a:solidFill>
                            <a:srgbClr val="000000"/>
                          </a:solidFill>
                          <a:effectLst/>
                          <a:latin typeface="Calibri" panose="020F0502020204030204" pitchFamily="34" charset="0"/>
                          <a:ea typeface="+mn-ea"/>
                          <a:cs typeface="+mn-cs"/>
                        </a:rPr>
                        <a:t>Länna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34</a:t>
                      </a: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27 %</a:t>
                      </a:r>
                    </a:p>
                  </a:txBody>
                  <a:tcPr marL="9525" marR="9525" marT="9525"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22 %</a:t>
                      </a:r>
                    </a:p>
                  </a:txBody>
                  <a:tcPr marL="9525" marR="9525" marT="9525"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Calibri" panose="020F0502020204030204" pitchFamily="34" charset="0"/>
                          <a:ea typeface="+mn-ea"/>
                          <a:cs typeface="+mn-cs"/>
                        </a:rPr>
                        <a:t>82 %</a:t>
                      </a:r>
                    </a:p>
                  </a:txBody>
                  <a:tcPr marL="7620" marR="7620" marT="7620"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394 600</a:t>
                      </a:r>
                    </a:p>
                  </a:txBody>
                  <a:tcPr marL="7620" marR="7620" marT="7620"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68 %</a:t>
                      </a:r>
                    </a:p>
                  </a:txBody>
                  <a:tcPr marL="7620" marR="7620" marT="7620"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36477303"/>
                  </a:ext>
                </a:extLst>
              </a:tr>
              <a:tr h="254786">
                <a:tc>
                  <a:txBody>
                    <a:bodyPr/>
                    <a:lstStyle/>
                    <a:p>
                      <a:pPr algn="l" fontAlgn="ctr"/>
                      <a:r>
                        <a:rPr lang="sv-SE" sz="1400" b="0" i="0" u="none" strike="noStrike" kern="1200" dirty="0">
                          <a:solidFill>
                            <a:srgbClr val="000000"/>
                          </a:solidFill>
                          <a:effectLst/>
                          <a:latin typeface="Calibri" panose="020F0502020204030204" pitchFamily="34" charset="0"/>
                          <a:ea typeface="+mn-ea"/>
                          <a:cs typeface="+mn-cs"/>
                        </a:rPr>
                        <a:t>Sjödalen</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40</a:t>
                      </a: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21 %</a:t>
                      </a:r>
                    </a:p>
                  </a:txBody>
                  <a:tcPr marL="9525" marR="9525" marT="9525"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27 %</a:t>
                      </a:r>
                    </a:p>
                  </a:txBody>
                  <a:tcPr marL="9525" marR="9525" marT="9525"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Calibri" panose="020F0502020204030204" pitchFamily="34" charset="0"/>
                          <a:ea typeface="+mn-ea"/>
                          <a:cs typeface="+mn-cs"/>
                        </a:rPr>
                        <a:t>82 %</a:t>
                      </a:r>
                    </a:p>
                  </a:txBody>
                  <a:tcPr marL="7620" marR="7620" marT="7620"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374 400</a:t>
                      </a:r>
                    </a:p>
                  </a:txBody>
                  <a:tcPr marL="7620" marR="7620" marT="7620"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53 %</a:t>
                      </a:r>
                    </a:p>
                  </a:txBody>
                  <a:tcPr marL="7620" marR="7620" marT="7620"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02792979"/>
                  </a:ext>
                </a:extLst>
              </a:tr>
              <a:tr h="254786">
                <a:tc>
                  <a:txBody>
                    <a:bodyPr/>
                    <a:lstStyle/>
                    <a:p>
                      <a:pPr algn="l" fontAlgn="ctr"/>
                      <a:r>
                        <a:rPr lang="sv-SE" sz="1400" b="0" i="0" u="none" strike="noStrike" kern="1200" dirty="0">
                          <a:solidFill>
                            <a:srgbClr val="000000"/>
                          </a:solidFill>
                          <a:effectLst/>
                          <a:latin typeface="Calibri" panose="020F0502020204030204" pitchFamily="34" charset="0"/>
                          <a:ea typeface="+mn-ea"/>
                          <a:cs typeface="+mn-cs"/>
                        </a:rPr>
                        <a:t>Skogås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39</a:t>
                      </a: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41 %</a:t>
                      </a:r>
                    </a:p>
                  </a:txBody>
                  <a:tcPr marL="9525" marR="9525" marT="9525"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19 %</a:t>
                      </a:r>
                    </a:p>
                  </a:txBody>
                  <a:tcPr marL="9525" marR="9525" marT="9525"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Calibri" panose="020F0502020204030204" pitchFamily="34" charset="0"/>
                          <a:ea typeface="+mn-ea"/>
                          <a:cs typeface="+mn-cs"/>
                        </a:rPr>
                        <a:t>75 %</a:t>
                      </a:r>
                    </a:p>
                  </a:txBody>
                  <a:tcPr marL="7620" marR="7620" marT="7620"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311 400</a:t>
                      </a:r>
                    </a:p>
                  </a:txBody>
                  <a:tcPr marL="7620" marR="7620" marT="7620" marB="0" anchor="b">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53 %</a:t>
                      </a:r>
                    </a:p>
                  </a:txBody>
                  <a:tcPr marL="7620" marR="7620" marT="7620"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85835068"/>
                  </a:ext>
                </a:extLst>
              </a:tr>
              <a:tr h="254786">
                <a:tc>
                  <a:txBody>
                    <a:bodyPr/>
                    <a:lstStyle/>
                    <a:p>
                      <a:pPr algn="l" fontAlgn="ctr"/>
                      <a:r>
                        <a:rPr lang="sv-SE" sz="1400" b="0" i="0" u="none" strike="noStrike" kern="1200" dirty="0">
                          <a:solidFill>
                            <a:srgbClr val="000000"/>
                          </a:solidFill>
                          <a:effectLst/>
                          <a:latin typeface="Calibri" panose="020F0502020204030204" pitchFamily="34" charset="0"/>
                          <a:ea typeface="+mn-ea"/>
                          <a:cs typeface="+mn-cs"/>
                        </a:rPr>
                        <a:t>Snättringe</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39</a:t>
                      </a:r>
                    </a:p>
                  </a:txBody>
                  <a:tcPr marL="9525" marR="9525" marT="9525" marB="0" anchor="b">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13 %</a:t>
                      </a:r>
                    </a:p>
                  </a:txBody>
                  <a:tcPr marL="9525" marR="9525" marT="9525"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33 %</a:t>
                      </a:r>
                    </a:p>
                  </a:txBody>
                  <a:tcPr marL="9525" marR="9525" marT="9525"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Calibri" panose="020F0502020204030204" pitchFamily="34" charset="0"/>
                          <a:ea typeface="+mn-ea"/>
                          <a:cs typeface="+mn-cs"/>
                        </a:rPr>
                        <a:t>87 %</a:t>
                      </a:r>
                    </a:p>
                  </a:txBody>
                  <a:tcPr marL="7620" marR="7620" marT="762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460 600</a:t>
                      </a:r>
                    </a:p>
                  </a:txBody>
                  <a:tcPr marL="7620" marR="7620" marT="7620" marB="0" anchor="b">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75 %</a:t>
                      </a:r>
                    </a:p>
                  </a:txBody>
                  <a:tcPr marL="7620" marR="7620" marT="7620"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75392751"/>
                  </a:ext>
                </a:extLst>
              </a:tr>
              <a:tr h="254786">
                <a:tc>
                  <a:txBody>
                    <a:bodyPr/>
                    <a:lstStyle/>
                    <a:p>
                      <a:pPr algn="l" fontAlgn="ctr"/>
                      <a:r>
                        <a:rPr lang="sv-SE" sz="1400" b="0" i="0" u="none" strike="noStrike" kern="1200" dirty="0">
                          <a:solidFill>
                            <a:srgbClr val="000000"/>
                          </a:solidFill>
                          <a:effectLst/>
                          <a:latin typeface="Calibri" panose="020F0502020204030204" pitchFamily="34" charset="0"/>
                          <a:ea typeface="+mn-ea"/>
                          <a:cs typeface="+mn-cs"/>
                        </a:rPr>
                        <a:t>Stuvsta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39</a:t>
                      </a:r>
                    </a:p>
                  </a:txBody>
                  <a:tcPr marL="9525" marR="9525" marT="9525" marB="0" anchor="b">
                    <a:lnL w="12700" cap="flat" cmpd="sng" algn="ctr">
                      <a:solidFill>
                        <a:schemeClr val="tx1"/>
                      </a:solid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15 %</a:t>
                      </a:r>
                    </a:p>
                  </a:txBody>
                  <a:tcPr marL="9525" marR="9525" marT="9525" marB="0" anchor="b">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33 %</a:t>
                      </a:r>
                    </a:p>
                  </a:txBody>
                  <a:tcPr marL="9525" marR="9525" marT="9525" marB="0" anchor="b">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Calibri" panose="020F0502020204030204" pitchFamily="34" charset="0"/>
                          <a:ea typeface="+mn-ea"/>
                          <a:cs typeface="+mn-cs"/>
                        </a:rPr>
                        <a:t>86 %</a:t>
                      </a:r>
                    </a:p>
                  </a:txBody>
                  <a:tcPr marL="7620" marR="7620" marT="7620" marB="0" anchor="b">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448 500</a:t>
                      </a:r>
                    </a:p>
                  </a:txBody>
                  <a:tcPr marL="7620" marR="7620" marT="7620" marB="0" anchor="b">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74 %</a:t>
                      </a:r>
                    </a:p>
                  </a:txBody>
                  <a:tcPr marL="7620" marR="7620" marT="7620"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056626754"/>
                  </a:ext>
                </a:extLst>
              </a:tr>
              <a:tr h="254786">
                <a:tc>
                  <a:txBody>
                    <a:bodyPr/>
                    <a:lstStyle/>
                    <a:p>
                      <a:pPr algn="l" fontAlgn="ctr"/>
                      <a:r>
                        <a:rPr lang="sv-SE" sz="1400" b="0" i="0" u="none" strike="noStrike" kern="1200" dirty="0">
                          <a:solidFill>
                            <a:srgbClr val="000000"/>
                          </a:solidFill>
                          <a:effectLst/>
                          <a:latin typeface="Calibri" panose="020F0502020204030204" pitchFamily="34" charset="0"/>
                          <a:ea typeface="+mn-ea"/>
                          <a:cs typeface="+mn-cs"/>
                        </a:rPr>
                        <a:t>Trångsund</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39</a:t>
                      </a: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22 %</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27 %</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Calibri" panose="020F0502020204030204" pitchFamily="34" charset="0"/>
                          <a:ea typeface="+mn-ea"/>
                          <a:cs typeface="+mn-cs"/>
                        </a:rPr>
                        <a:t>83 %</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385 900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56 %</a:t>
                      </a:r>
                    </a:p>
                  </a:txBody>
                  <a:tcPr marL="7620" marR="7620" marT="7620"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911078545"/>
                  </a:ext>
                </a:extLst>
              </a:tr>
              <a:tr h="254786">
                <a:tc>
                  <a:txBody>
                    <a:bodyPr/>
                    <a:lstStyle/>
                    <a:p>
                      <a:pPr algn="l" fontAlgn="ctr"/>
                      <a:r>
                        <a:rPr lang="sv-SE" sz="1400" b="0" i="0" u="none" strike="noStrike" kern="1200" dirty="0">
                          <a:solidFill>
                            <a:srgbClr val="000000"/>
                          </a:solidFill>
                          <a:effectLst/>
                          <a:latin typeface="Calibri" panose="020F0502020204030204" pitchFamily="34" charset="0"/>
                          <a:ea typeface="+mn-ea"/>
                          <a:cs typeface="+mn-cs"/>
                        </a:rPr>
                        <a:t>Vidja Ågesta</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39</a:t>
                      </a: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22 %</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17 %</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Calibri" panose="020F0502020204030204" pitchFamily="34" charset="0"/>
                          <a:ea typeface="+mn-ea"/>
                          <a:cs typeface="+mn-cs"/>
                        </a:rPr>
                        <a:t>82 %</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373 800</a:t>
                      </a: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74 %</a:t>
                      </a:r>
                    </a:p>
                  </a:txBody>
                  <a:tcPr marL="7620" marR="7620" marT="7620" marB="0" anchor="b">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904464515"/>
                  </a:ext>
                </a:extLst>
              </a:tr>
              <a:tr h="254786">
                <a:tc>
                  <a:txBody>
                    <a:bodyPr/>
                    <a:lstStyle/>
                    <a:p>
                      <a:pPr algn="l" fontAlgn="ctr"/>
                      <a:r>
                        <a:rPr lang="sv-SE" sz="1400" b="0" i="0" u="none" strike="noStrike" kern="1200" dirty="0">
                          <a:solidFill>
                            <a:srgbClr val="000000"/>
                          </a:solidFill>
                          <a:effectLst/>
                          <a:latin typeface="Calibri" panose="020F0502020204030204" pitchFamily="34" charset="0"/>
                          <a:ea typeface="+mn-ea"/>
                          <a:cs typeface="+mn-cs"/>
                        </a:rPr>
                        <a:t>Vårby</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38</a:t>
                      </a:r>
                    </a:p>
                  </a:txBody>
                  <a:tcPr marL="9525" marR="9525" marT="9525" marB="0" anchor="b">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59 %</a:t>
                      </a: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15 %</a:t>
                      </a:r>
                    </a:p>
                  </a:txBody>
                  <a:tcPr marL="9525" marR="9525" marT="9525"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kern="1200" dirty="0">
                          <a:solidFill>
                            <a:srgbClr val="000000"/>
                          </a:solidFill>
                          <a:effectLst/>
                          <a:latin typeface="Calibri" panose="020F0502020204030204" pitchFamily="34" charset="0"/>
                          <a:ea typeface="+mn-ea"/>
                          <a:cs typeface="+mn-cs"/>
                        </a:rPr>
                        <a:t>65 %</a:t>
                      </a:r>
                    </a:p>
                  </a:txBody>
                  <a:tcPr marL="7620" marR="7620" marT="762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244 600</a:t>
                      </a:r>
                    </a:p>
                  </a:txBody>
                  <a:tcPr marL="7620" marR="7620" marT="762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sv-SE" sz="1400" b="0" i="0" u="none" strike="noStrike" dirty="0">
                          <a:solidFill>
                            <a:srgbClr val="000000"/>
                          </a:solidFill>
                          <a:effectLst/>
                          <a:latin typeface="Calibri" panose="020F0502020204030204" pitchFamily="34" charset="0"/>
                        </a:rPr>
                        <a:t>38 %</a:t>
                      </a:r>
                    </a:p>
                  </a:txBody>
                  <a:tcPr marL="7620" marR="7620" marT="7620" marB="0" anchor="b">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91069444"/>
                  </a:ext>
                </a:extLst>
              </a:tr>
            </a:tbl>
          </a:graphicData>
        </a:graphic>
      </p:graphicFrame>
      <p:sp>
        <p:nvSpPr>
          <p:cNvPr id="4" name="Platshållare för bildnummer 3">
            <a:extLst>
              <a:ext uri="{FF2B5EF4-FFF2-40B4-BE49-F238E27FC236}">
                <a16:creationId xmlns:a16="http://schemas.microsoft.com/office/drawing/2014/main" id="{FD1FBBA0-D4D0-495E-A430-6592CEB64A3E}"/>
              </a:ext>
            </a:extLst>
          </p:cNvPr>
          <p:cNvSpPr>
            <a:spLocks noGrp="1"/>
          </p:cNvSpPr>
          <p:nvPr>
            <p:ph type="sldNum" sz="quarter" idx="12"/>
          </p:nvPr>
        </p:nvSpPr>
        <p:spPr/>
        <p:txBody>
          <a:bodyPr/>
          <a:lstStyle/>
          <a:p>
            <a:fld id="{5086C185-E49F-4BA3-9A0D-DD62A1B71CE4}" type="slidenum">
              <a:rPr lang="sv-SE" smtClean="0"/>
              <a:t>15</a:t>
            </a:fld>
            <a:endParaRPr lang="sv-SE"/>
          </a:p>
        </p:txBody>
      </p:sp>
      <p:sp>
        <p:nvSpPr>
          <p:cNvPr id="7" name="textruta 6">
            <a:extLst>
              <a:ext uri="{FF2B5EF4-FFF2-40B4-BE49-F238E27FC236}">
                <a16:creationId xmlns:a16="http://schemas.microsoft.com/office/drawing/2014/main" id="{3EF8AA17-F8CA-426D-945E-9E482078F2A7}"/>
              </a:ext>
            </a:extLst>
          </p:cNvPr>
          <p:cNvSpPr txBox="1"/>
          <p:nvPr/>
        </p:nvSpPr>
        <p:spPr>
          <a:xfrm>
            <a:off x="2318325" y="5899529"/>
            <a:ext cx="8067675" cy="600164"/>
          </a:xfrm>
          <a:prstGeom prst="rect">
            <a:avLst/>
          </a:prstGeom>
          <a:noFill/>
        </p:spPr>
        <p:txBody>
          <a:bodyPr wrap="square" rtlCol="0">
            <a:spAutoFit/>
          </a:bodyPr>
          <a:lstStyle/>
          <a:p>
            <a:r>
              <a:rPr lang="sv-SE" sz="1100" dirty="0"/>
              <a:t>* 16-74 år</a:t>
            </a:r>
          </a:p>
          <a:p>
            <a:r>
              <a:rPr lang="sv-SE" sz="1100" dirty="0"/>
              <a:t>** 20-64 år</a:t>
            </a:r>
          </a:p>
          <a:p>
            <a:r>
              <a:rPr lang="sv-SE" sz="1100" dirty="0"/>
              <a:t>*** Förvärvsinkomst individ, 20-64 år</a:t>
            </a:r>
          </a:p>
        </p:txBody>
      </p:sp>
    </p:spTree>
    <p:extLst>
      <p:ext uri="{BB962C8B-B14F-4D97-AF65-F5344CB8AC3E}">
        <p14:creationId xmlns:p14="http://schemas.microsoft.com/office/powerpoint/2010/main" val="3269912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b="1" dirty="0"/>
              <a:t>Befolkningsförändringar Huddinge 2010-2021</a:t>
            </a:r>
            <a:endParaRPr lang="sv-SE" dirty="0"/>
          </a:p>
        </p:txBody>
      </p:sp>
      <p:sp>
        <p:nvSpPr>
          <p:cNvPr id="4" name="Platshållare för bildnummer 3"/>
          <p:cNvSpPr>
            <a:spLocks noGrp="1"/>
          </p:cNvSpPr>
          <p:nvPr>
            <p:ph type="sldNum" sz="quarter" idx="12"/>
          </p:nvPr>
        </p:nvSpPr>
        <p:spPr/>
        <p:txBody>
          <a:bodyPr/>
          <a:lstStyle/>
          <a:p>
            <a:fld id="{5086C185-E49F-4BA3-9A0D-DD62A1B71CE4}" type="slidenum">
              <a:rPr lang="sv-SE" smtClean="0"/>
              <a:t>2</a:t>
            </a:fld>
            <a:endParaRPr lang="sv-SE"/>
          </a:p>
        </p:txBody>
      </p:sp>
      <p:sp>
        <p:nvSpPr>
          <p:cNvPr id="6" name="textruta 5">
            <a:extLst>
              <a:ext uri="{FF2B5EF4-FFF2-40B4-BE49-F238E27FC236}">
                <a16:creationId xmlns:a16="http://schemas.microsoft.com/office/drawing/2014/main" id="{9768D8D0-98DA-4639-B88C-071AA4D3CABF}"/>
              </a:ext>
            </a:extLst>
          </p:cNvPr>
          <p:cNvSpPr txBox="1"/>
          <p:nvPr/>
        </p:nvSpPr>
        <p:spPr>
          <a:xfrm>
            <a:off x="8185212" y="1393794"/>
            <a:ext cx="3646424" cy="3139321"/>
          </a:xfrm>
          <a:prstGeom prst="rect">
            <a:avLst/>
          </a:prstGeom>
          <a:noFill/>
          <a:ln>
            <a:solidFill>
              <a:schemeClr val="accent1"/>
            </a:solidFill>
          </a:ln>
        </p:spPr>
        <p:txBody>
          <a:bodyPr wrap="square" rtlCol="0">
            <a:spAutoFit/>
          </a:bodyPr>
          <a:lstStyle/>
          <a:p>
            <a:pPr marL="285750" indent="-285750">
              <a:buFont typeface="Arial" panose="020B0604020202020204" pitchFamily="34" charset="0"/>
              <a:buChar char="•"/>
            </a:pPr>
            <a:r>
              <a:rPr lang="sv-SE" dirty="0"/>
              <a:t>År 2021 har antalet invånare i Huddinge ökat med 717 personer, vilket motsvarar 0,6 procent.</a:t>
            </a:r>
          </a:p>
          <a:p>
            <a:pPr marL="285750" indent="-285750">
              <a:buFont typeface="Arial" panose="020B0604020202020204" pitchFamily="34" charset="0"/>
              <a:buChar char="•"/>
            </a:pPr>
            <a:endParaRPr lang="sv-SE" dirty="0"/>
          </a:p>
          <a:p>
            <a:pPr marL="285750" indent="-285750">
              <a:buFont typeface="Arial" panose="020B0604020202020204" pitchFamily="34" charset="0"/>
              <a:buChar char="•"/>
            </a:pPr>
            <a:r>
              <a:rPr lang="sv-SE" dirty="0"/>
              <a:t>Ökningen i Huddinge beror på:</a:t>
            </a:r>
          </a:p>
          <a:p>
            <a:pPr marL="742950" lvl="1" indent="-285750">
              <a:buFont typeface="Arial" panose="020B0604020202020204" pitchFamily="34" charset="0"/>
              <a:buChar char="•"/>
            </a:pPr>
            <a:r>
              <a:rPr lang="sv-SE" dirty="0"/>
              <a:t>Födelsenetto på 610 </a:t>
            </a:r>
          </a:p>
          <a:p>
            <a:pPr marL="742950" lvl="1" indent="-285750">
              <a:buFont typeface="Arial" panose="020B0604020202020204" pitchFamily="34" charset="0"/>
              <a:buChar char="•"/>
            </a:pPr>
            <a:r>
              <a:rPr lang="sv-SE" dirty="0"/>
              <a:t>justeringspost på 171</a:t>
            </a:r>
          </a:p>
          <a:p>
            <a:pPr marL="742950" lvl="1" indent="-285750">
              <a:buFont typeface="Arial" panose="020B0604020202020204" pitchFamily="34" charset="0"/>
              <a:buChar char="•"/>
            </a:pPr>
            <a:r>
              <a:rPr lang="sv-SE" dirty="0"/>
              <a:t>Flyttnettot är negativt -64, och bidrar därför inte till någon ökning.   </a:t>
            </a:r>
          </a:p>
          <a:p>
            <a:pPr lvl="1"/>
            <a:endParaRPr lang="sv-SE" dirty="0"/>
          </a:p>
        </p:txBody>
      </p:sp>
      <p:graphicFrame>
        <p:nvGraphicFramePr>
          <p:cNvPr id="11" name="Platshållare för innehåll 10">
            <a:extLst>
              <a:ext uri="{FF2B5EF4-FFF2-40B4-BE49-F238E27FC236}">
                <a16:creationId xmlns:a16="http://schemas.microsoft.com/office/drawing/2014/main" id="{75FE30C9-368E-491E-A968-88DCD862D97B}"/>
              </a:ext>
            </a:extLst>
          </p:cNvPr>
          <p:cNvGraphicFramePr>
            <a:graphicFrameLocks noGrp="1"/>
          </p:cNvGraphicFramePr>
          <p:nvPr>
            <p:ph idx="1"/>
          </p:nvPr>
        </p:nvGraphicFramePr>
        <p:xfrm>
          <a:off x="360363" y="1309688"/>
          <a:ext cx="7603423" cy="444252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50065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6E0E6E8-B1E5-48B0-A655-77D4ECC233C6}"/>
              </a:ext>
            </a:extLst>
          </p:cNvPr>
          <p:cNvSpPr>
            <a:spLocks noGrp="1"/>
          </p:cNvSpPr>
          <p:nvPr>
            <p:ph type="title"/>
          </p:nvPr>
        </p:nvSpPr>
        <p:spPr/>
        <p:txBody>
          <a:bodyPr>
            <a:normAutofit/>
          </a:bodyPr>
          <a:lstStyle/>
          <a:p>
            <a:r>
              <a:rPr lang="sv-SE" dirty="0"/>
              <a:t>Lågt födelsenetto beror på färre födda</a:t>
            </a:r>
          </a:p>
        </p:txBody>
      </p:sp>
      <p:sp>
        <p:nvSpPr>
          <p:cNvPr id="4" name="Platshållare för bildnummer 3">
            <a:extLst>
              <a:ext uri="{FF2B5EF4-FFF2-40B4-BE49-F238E27FC236}">
                <a16:creationId xmlns:a16="http://schemas.microsoft.com/office/drawing/2014/main" id="{F8A62FB9-B471-4F9E-9EBB-8F8CA748C78F}"/>
              </a:ext>
            </a:extLst>
          </p:cNvPr>
          <p:cNvSpPr>
            <a:spLocks noGrp="1"/>
          </p:cNvSpPr>
          <p:nvPr>
            <p:ph type="sldNum" sz="quarter" idx="12"/>
          </p:nvPr>
        </p:nvSpPr>
        <p:spPr/>
        <p:txBody>
          <a:bodyPr/>
          <a:lstStyle/>
          <a:p>
            <a:fld id="{5086C185-E49F-4BA3-9A0D-DD62A1B71CE4}" type="slidenum">
              <a:rPr lang="sv-SE" smtClean="0"/>
              <a:t>3</a:t>
            </a:fld>
            <a:endParaRPr lang="sv-SE"/>
          </a:p>
        </p:txBody>
      </p:sp>
      <p:sp>
        <p:nvSpPr>
          <p:cNvPr id="7" name="textruta 6">
            <a:extLst>
              <a:ext uri="{FF2B5EF4-FFF2-40B4-BE49-F238E27FC236}">
                <a16:creationId xmlns:a16="http://schemas.microsoft.com/office/drawing/2014/main" id="{75D24326-477E-488D-9A24-1730DFC72D15}"/>
              </a:ext>
            </a:extLst>
          </p:cNvPr>
          <p:cNvSpPr txBox="1"/>
          <p:nvPr/>
        </p:nvSpPr>
        <p:spPr>
          <a:xfrm>
            <a:off x="8346558" y="1309688"/>
            <a:ext cx="3700131" cy="3970318"/>
          </a:xfrm>
          <a:prstGeom prst="rect">
            <a:avLst/>
          </a:prstGeom>
          <a:noFill/>
          <a:ln>
            <a:solidFill>
              <a:schemeClr val="accent1"/>
            </a:solidFill>
          </a:ln>
        </p:spPr>
        <p:txBody>
          <a:bodyPr wrap="square" rtlCol="0">
            <a:spAutoFit/>
          </a:bodyPr>
          <a:lstStyle/>
          <a:p>
            <a:pPr marL="285750" indent="-285750">
              <a:buFont typeface="Arial" panose="020B0604020202020204" pitchFamily="34" charset="0"/>
              <a:buChar char="•"/>
            </a:pPr>
            <a:r>
              <a:rPr lang="sv-SE" dirty="0"/>
              <a:t>År 2021 föddes det 1 212 barn i Huddinge. Det är tredje året i rad som antalet födda minskar.</a:t>
            </a:r>
          </a:p>
          <a:p>
            <a:pPr marL="285750" indent="-285750">
              <a:buFont typeface="Arial" panose="020B0604020202020204" pitchFamily="34" charset="0"/>
              <a:buChar char="•"/>
            </a:pPr>
            <a:endParaRPr lang="sv-SE" dirty="0"/>
          </a:p>
          <a:p>
            <a:pPr marL="285750" indent="-285750">
              <a:buFont typeface="Arial" panose="020B0604020202020204" pitchFamily="34" charset="0"/>
              <a:buChar char="•"/>
            </a:pPr>
            <a:r>
              <a:rPr lang="sv-SE" dirty="0"/>
              <a:t>Under året dog 602 personer i Huddinge. Det är en det lägsta antalet döda sedan år 2014.</a:t>
            </a:r>
          </a:p>
          <a:p>
            <a:pPr marL="285750" indent="-285750">
              <a:buFont typeface="Arial" panose="020B0604020202020204" pitchFamily="34" charset="0"/>
              <a:buChar char="•"/>
            </a:pPr>
            <a:endParaRPr lang="sv-SE" dirty="0"/>
          </a:p>
          <a:p>
            <a:pPr marL="285750" indent="-285750">
              <a:buFont typeface="Arial" panose="020B0604020202020204" pitchFamily="34" charset="0"/>
              <a:buChar char="•"/>
            </a:pPr>
            <a:r>
              <a:rPr lang="sv-SE" dirty="0"/>
              <a:t>Färre födda och färre döda jämfört med år 2020 skapar ett födelsenetto som är högre än året innan. Dock är födelsenettot lågt i jämförelse med alla övriga år under 2010-talet. </a:t>
            </a:r>
          </a:p>
        </p:txBody>
      </p:sp>
      <p:graphicFrame>
        <p:nvGraphicFramePr>
          <p:cNvPr id="14" name="Platshållare för innehåll 13">
            <a:extLst>
              <a:ext uri="{FF2B5EF4-FFF2-40B4-BE49-F238E27FC236}">
                <a16:creationId xmlns:a16="http://schemas.microsoft.com/office/drawing/2014/main" id="{1D3F3C07-6490-4235-B900-457AFC5E42DE}"/>
              </a:ext>
            </a:extLst>
          </p:cNvPr>
          <p:cNvGraphicFramePr>
            <a:graphicFrameLocks noGrp="1"/>
          </p:cNvGraphicFramePr>
          <p:nvPr>
            <p:ph idx="1"/>
          </p:nvPr>
        </p:nvGraphicFramePr>
        <p:xfrm>
          <a:off x="360364" y="1309688"/>
          <a:ext cx="7741645" cy="452758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81308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EFB0EC8-D01C-4BFE-AE5C-EE7851E352C6}"/>
              </a:ext>
            </a:extLst>
          </p:cNvPr>
          <p:cNvSpPr>
            <a:spLocks noGrp="1"/>
          </p:cNvSpPr>
          <p:nvPr>
            <p:ph type="title"/>
          </p:nvPr>
        </p:nvSpPr>
        <p:spPr/>
        <p:txBody>
          <a:bodyPr>
            <a:normAutofit fontScale="90000"/>
          </a:bodyPr>
          <a:lstStyle/>
          <a:p>
            <a:r>
              <a:rPr lang="sv-SE" dirty="0"/>
              <a:t>Negativt  flyttnetto beror på fler utflyttade än inflyttade</a:t>
            </a:r>
          </a:p>
        </p:txBody>
      </p:sp>
      <p:sp>
        <p:nvSpPr>
          <p:cNvPr id="4" name="Platshållare för bildnummer 3">
            <a:extLst>
              <a:ext uri="{FF2B5EF4-FFF2-40B4-BE49-F238E27FC236}">
                <a16:creationId xmlns:a16="http://schemas.microsoft.com/office/drawing/2014/main" id="{0FAC5633-BB0D-4F43-9E68-798AE6BFB3D9}"/>
              </a:ext>
            </a:extLst>
          </p:cNvPr>
          <p:cNvSpPr>
            <a:spLocks noGrp="1"/>
          </p:cNvSpPr>
          <p:nvPr>
            <p:ph type="sldNum" sz="quarter" idx="12"/>
          </p:nvPr>
        </p:nvSpPr>
        <p:spPr/>
        <p:txBody>
          <a:bodyPr/>
          <a:lstStyle/>
          <a:p>
            <a:fld id="{5086C185-E49F-4BA3-9A0D-DD62A1B71CE4}" type="slidenum">
              <a:rPr lang="sv-SE" smtClean="0"/>
              <a:t>4</a:t>
            </a:fld>
            <a:endParaRPr lang="sv-SE"/>
          </a:p>
        </p:txBody>
      </p:sp>
      <p:sp>
        <p:nvSpPr>
          <p:cNvPr id="6" name="textruta 5">
            <a:extLst>
              <a:ext uri="{FF2B5EF4-FFF2-40B4-BE49-F238E27FC236}">
                <a16:creationId xmlns:a16="http://schemas.microsoft.com/office/drawing/2014/main" id="{B73AE398-5C02-42F1-B58E-A0CAA82240F2}"/>
              </a:ext>
            </a:extLst>
          </p:cNvPr>
          <p:cNvSpPr txBox="1"/>
          <p:nvPr/>
        </p:nvSpPr>
        <p:spPr>
          <a:xfrm>
            <a:off x="9004023" y="1460608"/>
            <a:ext cx="3094074" cy="3970318"/>
          </a:xfrm>
          <a:prstGeom prst="rect">
            <a:avLst/>
          </a:prstGeom>
          <a:noFill/>
          <a:ln>
            <a:solidFill>
              <a:schemeClr val="accent1"/>
            </a:solidFill>
          </a:ln>
        </p:spPr>
        <p:txBody>
          <a:bodyPr wrap="square" rtlCol="0">
            <a:spAutoFit/>
          </a:bodyPr>
          <a:lstStyle/>
          <a:p>
            <a:pPr marL="285750" indent="-285750">
              <a:buFont typeface="Arial" panose="020B0604020202020204" pitchFamily="34" charset="0"/>
              <a:buChar char="•"/>
            </a:pPr>
            <a:r>
              <a:rPr lang="sv-SE" sz="1400" dirty="0"/>
              <a:t>Under året flyttade cirka 13 100 personer till Huddinge. Det är en ökning jämfört med tidigare år.  </a:t>
            </a:r>
          </a:p>
          <a:p>
            <a:pPr marL="285750" indent="-285750">
              <a:buFont typeface="Arial" panose="020B0604020202020204" pitchFamily="34" charset="0"/>
              <a:buChar char="•"/>
            </a:pPr>
            <a:endParaRPr lang="sv-SE" sz="1400" dirty="0"/>
          </a:p>
          <a:p>
            <a:pPr marL="285750" indent="-285750">
              <a:buFont typeface="Arial" panose="020B0604020202020204" pitchFamily="34" charset="0"/>
              <a:buChar char="•"/>
            </a:pPr>
            <a:r>
              <a:rPr lang="sv-SE" sz="1400" dirty="0"/>
              <a:t>Cirka 13 160 personer flyttade från Huddinge under året vilket är en ökning jämfört med tidigare. </a:t>
            </a:r>
          </a:p>
          <a:p>
            <a:pPr marL="285750" indent="-285750">
              <a:buFont typeface="Arial" panose="020B0604020202020204" pitchFamily="34" charset="0"/>
              <a:buChar char="•"/>
            </a:pPr>
            <a:endParaRPr lang="sv-SE" sz="1400" dirty="0"/>
          </a:p>
          <a:p>
            <a:pPr marL="285750" indent="-285750">
              <a:buFont typeface="Arial" panose="020B0604020202020204" pitchFamily="34" charset="0"/>
              <a:buChar char="•"/>
            </a:pPr>
            <a:r>
              <a:rPr lang="sv-SE" sz="1400" dirty="0"/>
              <a:t>Dessa flyttningar skapar ett flyttnetto som är negativt, -64, fler flyttat från kommunen än till kommunen. </a:t>
            </a:r>
          </a:p>
          <a:p>
            <a:pPr marL="285750" indent="-285750">
              <a:buFont typeface="Arial" panose="020B0604020202020204" pitchFamily="34" charset="0"/>
              <a:buChar char="•"/>
            </a:pPr>
            <a:endParaRPr lang="sv-SE" sz="1400" dirty="0"/>
          </a:p>
          <a:p>
            <a:pPr marL="285750" indent="-285750">
              <a:buFont typeface="Arial" panose="020B0604020202020204" pitchFamily="34" charset="0"/>
              <a:buChar char="•"/>
            </a:pPr>
            <a:r>
              <a:rPr lang="sv-SE" sz="1400" dirty="0"/>
              <a:t>Flyttnettot i Huddinge har enbart varit negativt under tre år på 2000-talet, alla övriga år har Huddinge haft fler inflyttare än utflyttare. </a:t>
            </a:r>
          </a:p>
          <a:p>
            <a:pPr marL="285750" indent="-285750">
              <a:buFont typeface="Arial" panose="020B0604020202020204" pitchFamily="34" charset="0"/>
              <a:buChar char="•"/>
            </a:pPr>
            <a:endParaRPr lang="sv-SE" sz="1400" dirty="0"/>
          </a:p>
        </p:txBody>
      </p:sp>
      <p:graphicFrame>
        <p:nvGraphicFramePr>
          <p:cNvPr id="8" name="Platshållare för innehåll 7">
            <a:extLst>
              <a:ext uri="{FF2B5EF4-FFF2-40B4-BE49-F238E27FC236}">
                <a16:creationId xmlns:a16="http://schemas.microsoft.com/office/drawing/2014/main" id="{C8DBD2E3-DEB0-4C3B-8524-E03A0A1BAD4C}"/>
              </a:ext>
            </a:extLst>
          </p:cNvPr>
          <p:cNvGraphicFramePr>
            <a:graphicFrameLocks noGrp="1"/>
          </p:cNvGraphicFramePr>
          <p:nvPr>
            <p:ph idx="1"/>
          </p:nvPr>
        </p:nvGraphicFramePr>
        <p:xfrm>
          <a:off x="361554" y="1460608"/>
          <a:ext cx="8401897" cy="428324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87450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768D724-82D8-4E7A-BA98-9D587261AAAD}"/>
              </a:ext>
            </a:extLst>
          </p:cNvPr>
          <p:cNvSpPr>
            <a:spLocks noGrp="1"/>
          </p:cNvSpPr>
          <p:nvPr>
            <p:ph type="title"/>
          </p:nvPr>
        </p:nvSpPr>
        <p:spPr/>
        <p:txBody>
          <a:bodyPr/>
          <a:lstStyle/>
          <a:p>
            <a:r>
              <a:rPr lang="sv-SE" dirty="0"/>
              <a:t>Vilken typ av inflyttning ökar</a:t>
            </a:r>
          </a:p>
        </p:txBody>
      </p:sp>
      <p:sp>
        <p:nvSpPr>
          <p:cNvPr id="4" name="Platshållare för bildnummer 3">
            <a:extLst>
              <a:ext uri="{FF2B5EF4-FFF2-40B4-BE49-F238E27FC236}">
                <a16:creationId xmlns:a16="http://schemas.microsoft.com/office/drawing/2014/main" id="{FD27E429-47FA-48FB-A884-C6F12B412D23}"/>
              </a:ext>
            </a:extLst>
          </p:cNvPr>
          <p:cNvSpPr>
            <a:spLocks noGrp="1"/>
          </p:cNvSpPr>
          <p:nvPr>
            <p:ph type="sldNum" sz="quarter" idx="12"/>
          </p:nvPr>
        </p:nvSpPr>
        <p:spPr/>
        <p:txBody>
          <a:bodyPr/>
          <a:lstStyle/>
          <a:p>
            <a:fld id="{5086C185-E49F-4BA3-9A0D-DD62A1B71CE4}" type="slidenum">
              <a:rPr lang="sv-SE" smtClean="0"/>
              <a:t>5</a:t>
            </a:fld>
            <a:endParaRPr lang="sv-SE"/>
          </a:p>
        </p:txBody>
      </p:sp>
      <p:sp>
        <p:nvSpPr>
          <p:cNvPr id="5" name="textruta 4">
            <a:extLst>
              <a:ext uri="{FF2B5EF4-FFF2-40B4-BE49-F238E27FC236}">
                <a16:creationId xmlns:a16="http://schemas.microsoft.com/office/drawing/2014/main" id="{EDE31C78-3F3B-4855-A7F5-53C59EBA2358}"/>
              </a:ext>
            </a:extLst>
          </p:cNvPr>
          <p:cNvSpPr txBox="1"/>
          <p:nvPr/>
        </p:nvSpPr>
        <p:spPr>
          <a:xfrm>
            <a:off x="9247508" y="1039873"/>
            <a:ext cx="2850004" cy="4616648"/>
          </a:xfrm>
          <a:prstGeom prst="rect">
            <a:avLst/>
          </a:prstGeom>
          <a:noFill/>
          <a:ln>
            <a:solidFill>
              <a:schemeClr val="accent1"/>
            </a:solidFill>
          </a:ln>
        </p:spPr>
        <p:txBody>
          <a:bodyPr wrap="square" rtlCol="0">
            <a:spAutoFit/>
          </a:bodyPr>
          <a:lstStyle/>
          <a:p>
            <a:r>
              <a:rPr lang="sv-SE" sz="1400" dirty="0"/>
              <a:t>Antalet inflyttade till Huddinge kan delas upp på vilken typ av inflyttningar det gäller. </a:t>
            </a:r>
          </a:p>
          <a:p>
            <a:pPr marL="285750" indent="-285750">
              <a:buFont typeface="Arial" panose="020B0604020202020204" pitchFamily="34" charset="0"/>
              <a:buChar char="•"/>
            </a:pPr>
            <a:endParaRPr lang="sv-SE" sz="1400" dirty="0"/>
          </a:p>
          <a:p>
            <a:pPr marL="285750" indent="-285750">
              <a:buFont typeface="Arial" panose="020B0604020202020204" pitchFamily="34" charset="0"/>
              <a:buChar char="•"/>
            </a:pPr>
            <a:r>
              <a:rPr lang="sv-SE" sz="1400" dirty="0"/>
              <a:t>Antalet som flyttar till Huddinge från någon kommun inom Stockholms län fortsätter att öka, som det gjort sedan år 2012.</a:t>
            </a:r>
          </a:p>
          <a:p>
            <a:pPr marL="285750" indent="-285750">
              <a:buFont typeface="Arial" panose="020B0604020202020204" pitchFamily="34" charset="0"/>
              <a:buChar char="•"/>
            </a:pPr>
            <a:endParaRPr lang="sv-SE" sz="1400" dirty="0"/>
          </a:p>
          <a:p>
            <a:pPr marL="285750" indent="-285750">
              <a:buFont typeface="Arial" panose="020B0604020202020204" pitchFamily="34" charset="0"/>
              <a:buChar char="•"/>
            </a:pPr>
            <a:r>
              <a:rPr lang="sv-SE" sz="1400" dirty="0"/>
              <a:t>Antalet personer som flyttat till Huddinge från övriga län har ökat något jämfört med nivån det legat på de senaste fyra åren. </a:t>
            </a:r>
          </a:p>
          <a:p>
            <a:pPr marL="285750" indent="-285750">
              <a:buFont typeface="Arial" panose="020B0604020202020204" pitchFamily="34" charset="0"/>
              <a:buChar char="•"/>
            </a:pPr>
            <a:endParaRPr lang="sv-SE" sz="1400" dirty="0"/>
          </a:p>
          <a:p>
            <a:pPr marL="285750" indent="-285750">
              <a:buFont typeface="Arial" panose="020B0604020202020204" pitchFamily="34" charset="0"/>
              <a:buChar char="•"/>
            </a:pPr>
            <a:r>
              <a:rPr lang="sv-SE" sz="1400" dirty="0"/>
              <a:t>Antalet som invandrade minskade rejält år 2020 men har detta år ökat något, dock är det mycket lägre nivå jämfört med alla övriga år under 2010-talet. </a:t>
            </a:r>
          </a:p>
        </p:txBody>
      </p:sp>
      <p:graphicFrame>
        <p:nvGraphicFramePr>
          <p:cNvPr id="8" name="Platshållare för innehåll 7">
            <a:extLst>
              <a:ext uri="{FF2B5EF4-FFF2-40B4-BE49-F238E27FC236}">
                <a16:creationId xmlns:a16="http://schemas.microsoft.com/office/drawing/2014/main" id="{6118C8AC-8AEB-4D4D-B4E9-DC93CE2AE366}"/>
              </a:ext>
            </a:extLst>
          </p:cNvPr>
          <p:cNvGraphicFramePr>
            <a:graphicFrameLocks noGrp="1"/>
          </p:cNvGraphicFramePr>
          <p:nvPr>
            <p:ph idx="1"/>
          </p:nvPr>
        </p:nvGraphicFramePr>
        <p:xfrm>
          <a:off x="360363" y="1309688"/>
          <a:ext cx="8764587" cy="434683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48195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768D724-82D8-4E7A-BA98-9D587261AAAD}"/>
              </a:ext>
            </a:extLst>
          </p:cNvPr>
          <p:cNvSpPr>
            <a:spLocks noGrp="1"/>
          </p:cNvSpPr>
          <p:nvPr>
            <p:ph type="title"/>
          </p:nvPr>
        </p:nvSpPr>
        <p:spPr/>
        <p:txBody>
          <a:bodyPr/>
          <a:lstStyle/>
          <a:p>
            <a:r>
              <a:rPr lang="sv-SE" dirty="0"/>
              <a:t>Vilken typ av utflyttning ökar</a:t>
            </a:r>
          </a:p>
        </p:txBody>
      </p:sp>
      <p:sp>
        <p:nvSpPr>
          <p:cNvPr id="4" name="Platshållare för bildnummer 3">
            <a:extLst>
              <a:ext uri="{FF2B5EF4-FFF2-40B4-BE49-F238E27FC236}">
                <a16:creationId xmlns:a16="http://schemas.microsoft.com/office/drawing/2014/main" id="{FD27E429-47FA-48FB-A884-C6F12B412D23}"/>
              </a:ext>
            </a:extLst>
          </p:cNvPr>
          <p:cNvSpPr>
            <a:spLocks noGrp="1"/>
          </p:cNvSpPr>
          <p:nvPr>
            <p:ph type="sldNum" sz="quarter" idx="12"/>
          </p:nvPr>
        </p:nvSpPr>
        <p:spPr/>
        <p:txBody>
          <a:bodyPr/>
          <a:lstStyle/>
          <a:p>
            <a:fld id="{5086C185-E49F-4BA3-9A0D-DD62A1B71CE4}" type="slidenum">
              <a:rPr lang="sv-SE" smtClean="0"/>
              <a:t>6</a:t>
            </a:fld>
            <a:endParaRPr lang="sv-SE"/>
          </a:p>
        </p:txBody>
      </p:sp>
      <p:sp>
        <p:nvSpPr>
          <p:cNvPr id="5" name="textruta 4">
            <a:extLst>
              <a:ext uri="{FF2B5EF4-FFF2-40B4-BE49-F238E27FC236}">
                <a16:creationId xmlns:a16="http://schemas.microsoft.com/office/drawing/2014/main" id="{EDE31C78-3F3B-4855-A7F5-53C59EBA2358}"/>
              </a:ext>
            </a:extLst>
          </p:cNvPr>
          <p:cNvSpPr txBox="1"/>
          <p:nvPr/>
        </p:nvSpPr>
        <p:spPr>
          <a:xfrm>
            <a:off x="9401396" y="1336119"/>
            <a:ext cx="2707050" cy="3754874"/>
          </a:xfrm>
          <a:prstGeom prst="rect">
            <a:avLst/>
          </a:prstGeom>
          <a:noFill/>
          <a:ln>
            <a:solidFill>
              <a:schemeClr val="accent1"/>
            </a:solidFill>
          </a:ln>
        </p:spPr>
        <p:txBody>
          <a:bodyPr wrap="square" rtlCol="0">
            <a:spAutoFit/>
          </a:bodyPr>
          <a:lstStyle/>
          <a:p>
            <a:r>
              <a:rPr lang="sv-SE" sz="1400" dirty="0"/>
              <a:t>Antalet utflyttade kan delas upp beroende på vart personer flyttar. </a:t>
            </a:r>
          </a:p>
          <a:p>
            <a:pPr marL="285750" indent="-285750">
              <a:buFont typeface="Arial" panose="020B0604020202020204" pitchFamily="34" charset="0"/>
              <a:buChar char="•"/>
            </a:pPr>
            <a:endParaRPr lang="sv-SE" sz="1400" dirty="0"/>
          </a:p>
          <a:p>
            <a:pPr marL="285750" indent="-285750">
              <a:buFont typeface="Arial" panose="020B0604020202020204" pitchFamily="34" charset="0"/>
              <a:buChar char="•"/>
            </a:pPr>
            <a:r>
              <a:rPr lang="sv-SE" sz="1400" dirty="0"/>
              <a:t>Det syns en ökning av antalet flyttningar som går från Huddinge till annan kommun inom Stockholms län. </a:t>
            </a:r>
          </a:p>
          <a:p>
            <a:pPr marL="285750" indent="-285750">
              <a:buFont typeface="Arial" panose="020B0604020202020204" pitchFamily="34" charset="0"/>
              <a:buChar char="•"/>
            </a:pPr>
            <a:endParaRPr lang="sv-SE" sz="1400" dirty="0"/>
          </a:p>
          <a:p>
            <a:pPr marL="285750" indent="-285750">
              <a:buFont typeface="Arial" panose="020B0604020202020204" pitchFamily="34" charset="0"/>
              <a:buChar char="•"/>
            </a:pPr>
            <a:r>
              <a:rPr lang="sv-SE" sz="1400" dirty="0"/>
              <a:t>Det är även en ökad utflyttning från Huddinge till övriga län i Sverige.</a:t>
            </a:r>
          </a:p>
          <a:p>
            <a:pPr marL="285750" indent="-285750">
              <a:buFont typeface="Arial" panose="020B0604020202020204" pitchFamily="34" charset="0"/>
              <a:buChar char="•"/>
            </a:pPr>
            <a:endParaRPr lang="sv-SE" sz="1400" dirty="0"/>
          </a:p>
          <a:p>
            <a:pPr marL="285750" indent="-285750">
              <a:buFont typeface="Arial" panose="020B0604020202020204" pitchFamily="34" charset="0"/>
              <a:buChar char="•"/>
            </a:pPr>
            <a:r>
              <a:rPr lang="sv-SE" sz="1400" dirty="0"/>
              <a:t>Jämfört med 2020 har något färre utvandrat. Antalet utvandrade har legat på ganska liknande nivå under 2010-talet.   </a:t>
            </a:r>
          </a:p>
        </p:txBody>
      </p:sp>
      <p:graphicFrame>
        <p:nvGraphicFramePr>
          <p:cNvPr id="9" name="Platshållare för innehåll 8">
            <a:extLst>
              <a:ext uri="{FF2B5EF4-FFF2-40B4-BE49-F238E27FC236}">
                <a16:creationId xmlns:a16="http://schemas.microsoft.com/office/drawing/2014/main" id="{A6CE22FC-2592-42AA-AF58-863F005AE82C}"/>
              </a:ext>
            </a:extLst>
          </p:cNvPr>
          <p:cNvGraphicFramePr>
            <a:graphicFrameLocks noGrp="1"/>
          </p:cNvGraphicFramePr>
          <p:nvPr>
            <p:ph idx="1"/>
          </p:nvPr>
        </p:nvGraphicFramePr>
        <p:xfrm>
          <a:off x="360364" y="1309688"/>
          <a:ext cx="8911228" cy="442126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61342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FBB4AF7-4370-42E1-9117-2B9641878F5E}"/>
              </a:ext>
            </a:extLst>
          </p:cNvPr>
          <p:cNvSpPr>
            <a:spLocks noGrp="1"/>
          </p:cNvSpPr>
          <p:nvPr>
            <p:ph type="title"/>
          </p:nvPr>
        </p:nvSpPr>
        <p:spPr/>
        <p:txBody>
          <a:bodyPr/>
          <a:lstStyle/>
          <a:p>
            <a:r>
              <a:rPr lang="sv-SE" dirty="0"/>
              <a:t>Flyttnetton för olika flyttriktningar</a:t>
            </a:r>
          </a:p>
        </p:txBody>
      </p:sp>
      <p:sp>
        <p:nvSpPr>
          <p:cNvPr id="4" name="Platshållare för bildnummer 3">
            <a:extLst>
              <a:ext uri="{FF2B5EF4-FFF2-40B4-BE49-F238E27FC236}">
                <a16:creationId xmlns:a16="http://schemas.microsoft.com/office/drawing/2014/main" id="{1207A48F-141D-4E3D-A143-D4E5CFDE48C4}"/>
              </a:ext>
            </a:extLst>
          </p:cNvPr>
          <p:cNvSpPr>
            <a:spLocks noGrp="1"/>
          </p:cNvSpPr>
          <p:nvPr>
            <p:ph type="sldNum" sz="quarter" idx="12"/>
          </p:nvPr>
        </p:nvSpPr>
        <p:spPr/>
        <p:txBody>
          <a:bodyPr/>
          <a:lstStyle/>
          <a:p>
            <a:fld id="{5086C185-E49F-4BA3-9A0D-DD62A1B71CE4}" type="slidenum">
              <a:rPr lang="sv-SE" smtClean="0"/>
              <a:t>7</a:t>
            </a:fld>
            <a:endParaRPr lang="sv-SE"/>
          </a:p>
        </p:txBody>
      </p:sp>
      <p:sp>
        <p:nvSpPr>
          <p:cNvPr id="6" name="textruta 5">
            <a:extLst>
              <a:ext uri="{FF2B5EF4-FFF2-40B4-BE49-F238E27FC236}">
                <a16:creationId xmlns:a16="http://schemas.microsoft.com/office/drawing/2014/main" id="{3DD63277-38EB-43A9-8EDB-A5224988CC25}"/>
              </a:ext>
            </a:extLst>
          </p:cNvPr>
          <p:cNvSpPr txBox="1"/>
          <p:nvPr/>
        </p:nvSpPr>
        <p:spPr>
          <a:xfrm>
            <a:off x="9185186" y="1264262"/>
            <a:ext cx="2765810" cy="4524315"/>
          </a:xfrm>
          <a:prstGeom prst="rect">
            <a:avLst/>
          </a:prstGeom>
          <a:noFill/>
          <a:ln>
            <a:solidFill>
              <a:schemeClr val="accent1"/>
            </a:solidFill>
          </a:ln>
        </p:spPr>
        <p:txBody>
          <a:bodyPr wrap="square" rtlCol="0">
            <a:spAutoFit/>
          </a:bodyPr>
          <a:lstStyle/>
          <a:p>
            <a:pPr marL="285750" indent="-285750">
              <a:buFont typeface="Arial" panose="020B0604020202020204" pitchFamily="34" charset="0"/>
              <a:buChar char="•"/>
            </a:pPr>
            <a:r>
              <a:rPr lang="sv-SE" sz="1600" dirty="0"/>
              <a:t>Huddinge har ett negativt flyttnettot inom länet. Under 2010-talet är det enbart 3 år där Huddinge haft positivt netto från länet.  </a:t>
            </a:r>
          </a:p>
          <a:p>
            <a:pPr marL="285750" indent="-285750">
              <a:buFont typeface="Arial" panose="020B0604020202020204" pitchFamily="34" charset="0"/>
              <a:buChar char="•"/>
            </a:pPr>
            <a:endParaRPr lang="sv-SE" sz="1600" dirty="0"/>
          </a:p>
          <a:p>
            <a:pPr marL="285750" indent="-285750">
              <a:buFont typeface="Arial" panose="020B0604020202020204" pitchFamily="34" charset="0"/>
              <a:buChar char="•"/>
            </a:pPr>
            <a:r>
              <a:rPr lang="sv-SE" sz="1600" dirty="0"/>
              <a:t>Flyttnettot mot övriga riket varierar under 2010-talet men de senaste två åren har utflyttningsnettot varit betydligt större än tidigare. </a:t>
            </a:r>
          </a:p>
          <a:p>
            <a:pPr marL="285750" indent="-285750">
              <a:buFont typeface="Arial" panose="020B0604020202020204" pitchFamily="34" charset="0"/>
              <a:buChar char="•"/>
            </a:pPr>
            <a:endParaRPr lang="sv-SE" sz="1600" dirty="0"/>
          </a:p>
          <a:p>
            <a:pPr marL="285750" indent="-285750">
              <a:buFont typeface="Arial" panose="020B0604020202020204" pitchFamily="34" charset="0"/>
              <a:buChar char="•"/>
            </a:pPr>
            <a:r>
              <a:rPr lang="sv-SE" sz="1600" dirty="0"/>
              <a:t>Flyttnettot från utlandet är år 2021 högre än året innan, men fortfarande på en låg nivå jämfört med tidigare år.</a:t>
            </a:r>
          </a:p>
        </p:txBody>
      </p:sp>
      <p:graphicFrame>
        <p:nvGraphicFramePr>
          <p:cNvPr id="8" name="Platshållare för innehåll 7">
            <a:extLst>
              <a:ext uri="{FF2B5EF4-FFF2-40B4-BE49-F238E27FC236}">
                <a16:creationId xmlns:a16="http://schemas.microsoft.com/office/drawing/2014/main" id="{DB240077-72EC-4CA5-8EF8-90336A5EE9E0}"/>
              </a:ext>
            </a:extLst>
          </p:cNvPr>
          <p:cNvGraphicFramePr>
            <a:graphicFrameLocks noGrp="1"/>
          </p:cNvGraphicFramePr>
          <p:nvPr>
            <p:ph idx="1"/>
          </p:nvPr>
        </p:nvGraphicFramePr>
        <p:xfrm>
          <a:off x="361554" y="1282256"/>
          <a:ext cx="8464660" cy="450632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51767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FBB4AF7-4370-42E1-9117-2B9641878F5E}"/>
              </a:ext>
            </a:extLst>
          </p:cNvPr>
          <p:cNvSpPr>
            <a:spLocks noGrp="1"/>
          </p:cNvSpPr>
          <p:nvPr>
            <p:ph type="title"/>
          </p:nvPr>
        </p:nvSpPr>
        <p:spPr/>
        <p:txBody>
          <a:bodyPr/>
          <a:lstStyle/>
          <a:p>
            <a:r>
              <a:rPr lang="sv-SE" dirty="0"/>
              <a:t>Flyttnetton för olika åldrar</a:t>
            </a:r>
          </a:p>
        </p:txBody>
      </p:sp>
      <p:sp>
        <p:nvSpPr>
          <p:cNvPr id="4" name="Platshållare för bildnummer 3">
            <a:extLst>
              <a:ext uri="{FF2B5EF4-FFF2-40B4-BE49-F238E27FC236}">
                <a16:creationId xmlns:a16="http://schemas.microsoft.com/office/drawing/2014/main" id="{1207A48F-141D-4E3D-A143-D4E5CFDE48C4}"/>
              </a:ext>
            </a:extLst>
          </p:cNvPr>
          <p:cNvSpPr>
            <a:spLocks noGrp="1"/>
          </p:cNvSpPr>
          <p:nvPr>
            <p:ph type="sldNum" sz="quarter" idx="12"/>
          </p:nvPr>
        </p:nvSpPr>
        <p:spPr/>
        <p:txBody>
          <a:bodyPr/>
          <a:lstStyle/>
          <a:p>
            <a:fld id="{5086C185-E49F-4BA3-9A0D-DD62A1B71CE4}" type="slidenum">
              <a:rPr lang="sv-SE" smtClean="0"/>
              <a:t>8</a:t>
            </a:fld>
            <a:endParaRPr lang="sv-SE"/>
          </a:p>
        </p:txBody>
      </p:sp>
      <p:sp>
        <p:nvSpPr>
          <p:cNvPr id="6" name="textruta 5">
            <a:extLst>
              <a:ext uri="{FF2B5EF4-FFF2-40B4-BE49-F238E27FC236}">
                <a16:creationId xmlns:a16="http://schemas.microsoft.com/office/drawing/2014/main" id="{3DD63277-38EB-43A9-8EDB-A5224988CC25}"/>
              </a:ext>
            </a:extLst>
          </p:cNvPr>
          <p:cNvSpPr txBox="1"/>
          <p:nvPr/>
        </p:nvSpPr>
        <p:spPr>
          <a:xfrm>
            <a:off x="9044764" y="1309328"/>
            <a:ext cx="2961308" cy="4185761"/>
          </a:xfrm>
          <a:prstGeom prst="rect">
            <a:avLst/>
          </a:prstGeom>
          <a:noFill/>
          <a:ln>
            <a:solidFill>
              <a:schemeClr val="accent1"/>
            </a:solidFill>
          </a:ln>
        </p:spPr>
        <p:txBody>
          <a:bodyPr wrap="square" rtlCol="0">
            <a:spAutoFit/>
          </a:bodyPr>
          <a:lstStyle/>
          <a:p>
            <a:pPr marL="285750" indent="-285750">
              <a:buFont typeface="Arial" panose="020B0604020202020204" pitchFamily="34" charset="0"/>
              <a:buChar char="•"/>
            </a:pPr>
            <a:r>
              <a:rPr lang="sv-SE" sz="1400" dirty="0"/>
              <a:t>När flyttnettot delas upp på ålder så syns att de åldersgrupper som ökar i Huddinge är personer mellan 25-44 år samt även barn mellan 0-4 år. </a:t>
            </a:r>
          </a:p>
          <a:p>
            <a:pPr marL="285750" indent="-285750">
              <a:buFont typeface="Arial" panose="020B0604020202020204" pitchFamily="34" charset="0"/>
              <a:buChar char="•"/>
            </a:pPr>
            <a:endParaRPr lang="sv-SE" sz="1400" dirty="0"/>
          </a:p>
          <a:p>
            <a:pPr marL="285750" indent="-285750">
              <a:buFont typeface="Arial" panose="020B0604020202020204" pitchFamily="34" charset="0"/>
              <a:buChar char="•"/>
            </a:pPr>
            <a:r>
              <a:rPr lang="sv-SE" sz="1400" dirty="0"/>
              <a:t>Jämfört med år 2020 är nettot högre, och något mer i nivå med tidigare år i åldersgruppen 0-4 år samt i åldersgruppen 35-44 år. </a:t>
            </a:r>
          </a:p>
          <a:p>
            <a:pPr marL="285750" indent="-285750">
              <a:buFont typeface="Arial" panose="020B0604020202020204" pitchFamily="34" charset="0"/>
              <a:buChar char="•"/>
            </a:pPr>
            <a:endParaRPr lang="sv-SE" sz="1400" dirty="0"/>
          </a:p>
          <a:p>
            <a:pPr marL="285750" indent="-285750">
              <a:buFont typeface="Arial" panose="020B0604020202020204" pitchFamily="34" charset="0"/>
              <a:buChar char="•"/>
            </a:pPr>
            <a:r>
              <a:rPr lang="sv-SE" sz="1400" dirty="0"/>
              <a:t>Nettot bland 25-34 åringar är något lägre än år 2020 samt betydligt lägre jämfört med övriga år. </a:t>
            </a:r>
          </a:p>
          <a:p>
            <a:pPr marL="285750" indent="-285750">
              <a:buFont typeface="Arial" panose="020B0604020202020204" pitchFamily="34" charset="0"/>
              <a:buChar char="•"/>
            </a:pPr>
            <a:endParaRPr lang="sv-SE" sz="1400" dirty="0"/>
          </a:p>
          <a:p>
            <a:pPr marL="285750" indent="-285750">
              <a:buFont typeface="Arial" panose="020B0604020202020204" pitchFamily="34" charset="0"/>
              <a:buChar char="•"/>
            </a:pPr>
            <a:r>
              <a:rPr lang="sv-SE" sz="1400" dirty="0"/>
              <a:t>Störts negativt flyttnetto syns bland personer mellan 45-64 år.   </a:t>
            </a:r>
          </a:p>
          <a:p>
            <a:pPr marL="285750" indent="-285750">
              <a:buFont typeface="Arial" panose="020B0604020202020204" pitchFamily="34" charset="0"/>
              <a:buChar char="•"/>
            </a:pPr>
            <a:endParaRPr lang="sv-SE" sz="1400" dirty="0"/>
          </a:p>
        </p:txBody>
      </p:sp>
      <p:graphicFrame>
        <p:nvGraphicFramePr>
          <p:cNvPr id="9" name="Platshållare för innehåll 8">
            <a:extLst>
              <a:ext uri="{FF2B5EF4-FFF2-40B4-BE49-F238E27FC236}">
                <a16:creationId xmlns:a16="http://schemas.microsoft.com/office/drawing/2014/main" id="{C9790996-3DAC-4E45-BB79-C5D3E17BDC30}"/>
              </a:ext>
            </a:extLst>
          </p:cNvPr>
          <p:cNvGraphicFramePr>
            <a:graphicFrameLocks noGrp="1"/>
          </p:cNvGraphicFramePr>
          <p:nvPr>
            <p:ph idx="1"/>
          </p:nvPr>
        </p:nvGraphicFramePr>
        <p:xfrm>
          <a:off x="361554" y="1309688"/>
          <a:ext cx="8581618" cy="418734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14664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FBB4AF7-4370-42E1-9117-2B9641878F5E}"/>
              </a:ext>
            </a:extLst>
          </p:cNvPr>
          <p:cNvSpPr>
            <a:spLocks noGrp="1"/>
          </p:cNvSpPr>
          <p:nvPr>
            <p:ph type="title"/>
          </p:nvPr>
        </p:nvSpPr>
        <p:spPr/>
        <p:txBody>
          <a:bodyPr/>
          <a:lstStyle/>
          <a:p>
            <a:r>
              <a:rPr lang="sv-SE" dirty="0"/>
              <a:t>Antal invånare i Huddinge 2021</a:t>
            </a:r>
          </a:p>
        </p:txBody>
      </p:sp>
      <p:sp>
        <p:nvSpPr>
          <p:cNvPr id="4" name="Platshållare för bildnummer 3">
            <a:extLst>
              <a:ext uri="{FF2B5EF4-FFF2-40B4-BE49-F238E27FC236}">
                <a16:creationId xmlns:a16="http://schemas.microsoft.com/office/drawing/2014/main" id="{1207A48F-141D-4E3D-A143-D4E5CFDE48C4}"/>
              </a:ext>
            </a:extLst>
          </p:cNvPr>
          <p:cNvSpPr>
            <a:spLocks noGrp="1"/>
          </p:cNvSpPr>
          <p:nvPr>
            <p:ph type="sldNum" sz="quarter" idx="12"/>
          </p:nvPr>
        </p:nvSpPr>
        <p:spPr/>
        <p:txBody>
          <a:bodyPr/>
          <a:lstStyle/>
          <a:p>
            <a:fld id="{5086C185-E49F-4BA3-9A0D-DD62A1B71CE4}" type="slidenum">
              <a:rPr lang="sv-SE" smtClean="0"/>
              <a:t>9</a:t>
            </a:fld>
            <a:endParaRPr lang="sv-SE"/>
          </a:p>
        </p:txBody>
      </p:sp>
      <p:sp>
        <p:nvSpPr>
          <p:cNvPr id="3" name="textruta 2">
            <a:extLst>
              <a:ext uri="{FF2B5EF4-FFF2-40B4-BE49-F238E27FC236}">
                <a16:creationId xmlns:a16="http://schemas.microsoft.com/office/drawing/2014/main" id="{500A3897-DF2A-4014-B1BB-C218FAC80839}"/>
              </a:ext>
            </a:extLst>
          </p:cNvPr>
          <p:cNvSpPr txBox="1"/>
          <p:nvPr/>
        </p:nvSpPr>
        <p:spPr>
          <a:xfrm>
            <a:off x="181184" y="1259175"/>
            <a:ext cx="4976031" cy="4339650"/>
          </a:xfrm>
          <a:prstGeom prst="rect">
            <a:avLst/>
          </a:prstGeom>
          <a:solidFill>
            <a:srgbClr val="CBDEEE"/>
          </a:solidFill>
        </p:spPr>
        <p:txBody>
          <a:bodyPr wrap="square" rtlCol="0">
            <a:spAutoFit/>
          </a:bodyPr>
          <a:lstStyle/>
          <a:p>
            <a:pPr marL="285750" indent="-285750">
              <a:buFont typeface="Arial" panose="020B0604020202020204" pitchFamily="34" charset="0"/>
              <a:buChar char="•"/>
            </a:pPr>
            <a:r>
              <a:rPr lang="sv-SE" sz="1600" dirty="0"/>
              <a:t>År 2021 har Huddinge kommun 113 951 invånare.</a:t>
            </a:r>
          </a:p>
          <a:p>
            <a:pPr marL="285750" indent="-285750">
              <a:buFont typeface="Arial" panose="020B0604020202020204" pitchFamily="34" charset="0"/>
              <a:buChar char="•"/>
            </a:pPr>
            <a:endParaRPr lang="sv-SE" sz="1600" dirty="0"/>
          </a:p>
          <a:p>
            <a:pPr marL="285750" indent="-285750">
              <a:buFont typeface="Arial" panose="020B0604020202020204" pitchFamily="34" charset="0"/>
              <a:buChar char="•"/>
            </a:pPr>
            <a:r>
              <a:rPr lang="sv-SE" sz="1600" dirty="0"/>
              <a:t>Flest invånare finns i Huddinges mellersta kommundelar, där cirka 46 000 invånare bor vilket motsvarar 40 procent av kommunens invånare</a:t>
            </a:r>
          </a:p>
          <a:p>
            <a:pPr marL="285750" indent="-285750">
              <a:buFont typeface="Arial" panose="020B0604020202020204" pitchFamily="34" charset="0"/>
              <a:buChar char="•"/>
            </a:pPr>
            <a:endParaRPr lang="sv-SE" sz="1600" dirty="0"/>
          </a:p>
          <a:p>
            <a:pPr marL="285750" indent="-285750">
              <a:buFont typeface="Arial" panose="020B0604020202020204" pitchFamily="34" charset="0"/>
              <a:buChar char="•"/>
            </a:pPr>
            <a:r>
              <a:rPr lang="sv-SE" sz="1600" dirty="0"/>
              <a:t>I nordvästra delarna av Huddinge bor dryga 20 000 invånare, motsvarande 18 procent av kommunens invånare</a:t>
            </a:r>
          </a:p>
          <a:p>
            <a:pPr marL="285750" indent="-285750">
              <a:buFont typeface="Arial" panose="020B0604020202020204" pitchFamily="34" charset="0"/>
              <a:buChar char="•"/>
            </a:pPr>
            <a:endParaRPr lang="sv-SE" sz="1600" dirty="0"/>
          </a:p>
          <a:p>
            <a:pPr marL="285750" indent="-285750">
              <a:buFont typeface="Arial" panose="020B0604020202020204" pitchFamily="34" charset="0"/>
              <a:buChar char="•"/>
            </a:pPr>
            <a:r>
              <a:rPr lang="sv-SE" sz="1600" dirty="0"/>
              <a:t>I Sydvästra Huddinge bor drygt 22 000 invånare, motsvarande 20 procent av kommunens invånare</a:t>
            </a:r>
          </a:p>
          <a:p>
            <a:pPr marL="285750" indent="-285750">
              <a:buFont typeface="Arial" panose="020B0604020202020204" pitchFamily="34" charset="0"/>
              <a:buChar char="•"/>
            </a:pPr>
            <a:endParaRPr lang="sv-SE" sz="1600" dirty="0"/>
          </a:p>
          <a:p>
            <a:pPr marL="285750" indent="-285750">
              <a:buFont typeface="Arial" panose="020B0604020202020204" pitchFamily="34" charset="0"/>
              <a:buChar char="•"/>
            </a:pPr>
            <a:r>
              <a:rPr lang="sv-SE" sz="1600" dirty="0"/>
              <a:t>I östra delarna av Huddinge bor drygt 25 000 invånare, motsvarande 22 procent av kommunens invånare</a:t>
            </a:r>
          </a:p>
          <a:p>
            <a:endParaRPr lang="sv-SE" sz="1600" dirty="0"/>
          </a:p>
          <a:p>
            <a:endParaRPr lang="sv-SE" sz="1600" dirty="0"/>
          </a:p>
        </p:txBody>
      </p:sp>
      <p:pic>
        <p:nvPicPr>
          <p:cNvPr id="8" name="Platshållare för innehåll 4" descr="En bild som visar karta&#10;&#10;Automatiskt genererad beskrivning">
            <a:extLst>
              <a:ext uri="{FF2B5EF4-FFF2-40B4-BE49-F238E27FC236}">
                <a16:creationId xmlns:a16="http://schemas.microsoft.com/office/drawing/2014/main" id="{DA1EBD1E-876B-4D1C-8B8D-C048063A7BA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13613" y="947279"/>
            <a:ext cx="6678387" cy="5609846"/>
          </a:xfrm>
          <a:prstGeom prst="rect">
            <a:avLst/>
          </a:prstGeom>
          <a:noFill/>
        </p:spPr>
      </p:pic>
    </p:spTree>
    <p:extLst>
      <p:ext uri="{BB962C8B-B14F-4D97-AF65-F5344CB8AC3E}">
        <p14:creationId xmlns:p14="http://schemas.microsoft.com/office/powerpoint/2010/main" val="2188757229"/>
      </p:ext>
    </p:extLst>
  </p:cSld>
  <p:clrMapOvr>
    <a:masterClrMapping/>
  </p:clrMapOvr>
</p:sld>
</file>

<file path=ppt/theme/theme1.xml><?xml version="1.0" encoding="utf-8"?>
<a:theme xmlns:a="http://schemas.openxmlformats.org/drawingml/2006/main" name="Huddinge_pptmall_16-9">
  <a:themeElements>
    <a:clrScheme name="Huddinge">
      <a:dk1>
        <a:sysClr val="windowText" lastClr="000000"/>
      </a:dk1>
      <a:lt1>
        <a:sysClr val="window" lastClr="FFFFFF"/>
      </a:lt1>
      <a:dk2>
        <a:srgbClr val="44546A"/>
      </a:dk2>
      <a:lt2>
        <a:srgbClr val="E7E6E6"/>
      </a:lt2>
      <a:accent1>
        <a:srgbClr val="085DA9"/>
      </a:accent1>
      <a:accent2>
        <a:srgbClr val="00ADC0"/>
      </a:accent2>
      <a:accent3>
        <a:srgbClr val="009C52"/>
      </a:accent3>
      <a:accent4>
        <a:srgbClr val="CE68A5"/>
      </a:accent4>
      <a:accent5>
        <a:srgbClr val="EF7D00"/>
      </a:accent5>
      <a:accent6>
        <a:srgbClr val="D43232"/>
      </a:accent6>
      <a:hlink>
        <a:srgbClr val="0563C1"/>
      </a:hlink>
      <a:folHlink>
        <a:srgbClr val="954F72"/>
      </a:folHlink>
    </a:clrScheme>
    <a:fontScheme name="Huddinge ppt">
      <a:majorFont>
        <a:latin typeface="Calibri bold"/>
        <a:ea typeface=""/>
        <a:cs typeface=""/>
      </a:majorFont>
      <a:minorFont>
        <a:latin typeface="Calibri regula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uddinge blå.potx" id="{A3DDBAFD-51C1-4535-82FD-6DCD9A4C95EA}" vid="{758B2FCC-3913-47B9-A28E-EEC96E27B33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18786</TotalTime>
  <Words>1472</Words>
  <Application>Microsoft Office PowerPoint</Application>
  <PresentationFormat>Bredbild</PresentationFormat>
  <Paragraphs>395</Paragraphs>
  <Slides>15</Slides>
  <Notes>2</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15</vt:i4>
      </vt:variant>
    </vt:vector>
  </HeadingPairs>
  <TitlesOfParts>
    <vt:vector size="20" baseType="lpstr">
      <vt:lpstr>Arial</vt:lpstr>
      <vt:lpstr>Calibri</vt:lpstr>
      <vt:lpstr>Calibri bold</vt:lpstr>
      <vt:lpstr>Calibri regular</vt:lpstr>
      <vt:lpstr>Huddinge_pptmall_16-9</vt:lpstr>
      <vt:lpstr>PowerPoint-presentation</vt:lpstr>
      <vt:lpstr>Befolkningsförändringar Huddinge 2010-2021</vt:lpstr>
      <vt:lpstr>Lågt födelsenetto beror på färre födda</vt:lpstr>
      <vt:lpstr>Negativt  flyttnetto beror på fler utflyttade än inflyttade</vt:lpstr>
      <vt:lpstr>Vilken typ av inflyttning ökar</vt:lpstr>
      <vt:lpstr>Vilken typ av utflyttning ökar</vt:lpstr>
      <vt:lpstr>Flyttnetton för olika flyttriktningar</vt:lpstr>
      <vt:lpstr>Flyttnetton för olika åldrar</vt:lpstr>
      <vt:lpstr>Antal invånare i Huddinge 2021</vt:lpstr>
      <vt:lpstr>PowerPoint-presentation</vt:lpstr>
      <vt:lpstr>Åldersfördelning i Huddinge, sthlm län och riket, 2021</vt:lpstr>
      <vt:lpstr>Åldersfördelning inom Huddinge, 2021</vt:lpstr>
      <vt:lpstr>Antal invånare och ålder i Huddinges kommundelar 2021</vt:lpstr>
      <vt:lpstr>Demografi i Huddinge, län, rike och Huddinges områden</vt:lpstr>
      <vt:lpstr>Demografi i Huddinges kommundelar</vt:lpstr>
    </vt:vector>
  </TitlesOfParts>
  <Company>Huddinge kommun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Dovärn, Sandra</dc:creator>
  <cp:lastModifiedBy>Lötvall, Carin</cp:lastModifiedBy>
  <cp:revision>126</cp:revision>
  <dcterms:created xsi:type="dcterms:W3CDTF">2021-02-02T08:54:30Z</dcterms:created>
  <dcterms:modified xsi:type="dcterms:W3CDTF">2022-06-30T10:40:58Z</dcterms:modified>
</cp:coreProperties>
</file>